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09" r:id="rId2"/>
  </p:sldMasterIdLst>
  <p:notesMasterIdLst>
    <p:notesMasterId r:id="rId41"/>
  </p:notesMasterIdLst>
  <p:handoutMasterIdLst>
    <p:handoutMasterId r:id="rId42"/>
  </p:handoutMasterIdLst>
  <p:sldIdLst>
    <p:sldId id="304" r:id="rId3"/>
    <p:sldId id="408" r:id="rId4"/>
    <p:sldId id="406" r:id="rId5"/>
    <p:sldId id="384" r:id="rId6"/>
    <p:sldId id="394" r:id="rId7"/>
    <p:sldId id="385" r:id="rId8"/>
    <p:sldId id="386" r:id="rId9"/>
    <p:sldId id="417" r:id="rId10"/>
    <p:sldId id="397" r:id="rId11"/>
    <p:sldId id="396" r:id="rId12"/>
    <p:sldId id="398" r:id="rId13"/>
    <p:sldId id="395" r:id="rId14"/>
    <p:sldId id="407" r:id="rId15"/>
    <p:sldId id="387" r:id="rId16"/>
    <p:sldId id="399" r:id="rId17"/>
    <p:sldId id="400" r:id="rId18"/>
    <p:sldId id="390" r:id="rId19"/>
    <p:sldId id="401" r:id="rId20"/>
    <p:sldId id="402" r:id="rId21"/>
    <p:sldId id="418" r:id="rId22"/>
    <p:sldId id="419" r:id="rId23"/>
    <p:sldId id="420" r:id="rId24"/>
    <p:sldId id="421" r:id="rId25"/>
    <p:sldId id="409" r:id="rId26"/>
    <p:sldId id="410" r:id="rId27"/>
    <p:sldId id="411" r:id="rId28"/>
    <p:sldId id="412" r:id="rId29"/>
    <p:sldId id="413" r:id="rId30"/>
    <p:sldId id="414" r:id="rId31"/>
    <p:sldId id="415" r:id="rId32"/>
    <p:sldId id="416" r:id="rId33"/>
    <p:sldId id="389" r:id="rId34"/>
    <p:sldId id="391" r:id="rId35"/>
    <p:sldId id="392" r:id="rId36"/>
    <p:sldId id="393" r:id="rId37"/>
    <p:sldId id="381" r:id="rId38"/>
    <p:sldId id="383" r:id="rId39"/>
    <p:sldId id="380" r:id="rId40"/>
  </p:sldIdLst>
  <p:sldSz cx="9144000" cy="5143500" type="screen16x9"/>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1415"/>
    <a:srgbClr val="9A312C"/>
    <a:srgbClr val="72BC5C"/>
    <a:srgbClr val="346F23"/>
    <a:srgbClr val="AB05B6"/>
    <a:srgbClr val="B6371E"/>
    <a:srgbClr val="B600B9"/>
    <a:srgbClr val="00CA00"/>
    <a:srgbClr val="FF0000"/>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81" d="100"/>
          <a:sy n="181" d="100"/>
        </p:scale>
        <p:origin x="-440" y="-104"/>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fld id="{C811F40F-6070-4939-8EC2-261F1C97F0A8}" type="datetimeFigureOut">
              <a:rPr lang="en-US" smtClean="0"/>
              <a:pPr/>
              <a:t>5/9/18</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fld id="{156A56AF-E8D4-43B1-BC36-B3BD60AF5702}" type="slidenum">
              <a:rPr lang="en-US" smtClean="0"/>
              <a:pPr/>
              <a:t>‹#›</a:t>
            </a:fld>
            <a:endParaRPr lang="en-US"/>
          </a:p>
        </p:txBody>
      </p:sp>
    </p:spTree>
    <p:extLst>
      <p:ext uri="{BB962C8B-B14F-4D97-AF65-F5344CB8AC3E}">
        <p14:creationId xmlns:p14="http://schemas.microsoft.com/office/powerpoint/2010/main" val="3965672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491C0678-F960-4D1E-AEDB-C5629DF04712}" type="datetimeFigureOut">
              <a:rPr lang="en-US" smtClean="0"/>
              <a:pPr/>
              <a:t>5/9/18</a:t>
            </a:fld>
            <a:endParaRPr lang="en-US"/>
          </a:p>
        </p:txBody>
      </p:sp>
      <p:sp>
        <p:nvSpPr>
          <p:cNvPr id="4" name="Slide Image Placeholder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037B5399-2806-4D70-A5FA-7E06678CDD3F}" type="slidenum">
              <a:rPr lang="en-US" smtClean="0"/>
              <a:pPr/>
              <a:t>‹#›</a:t>
            </a:fld>
            <a:endParaRPr lang="en-US"/>
          </a:p>
        </p:txBody>
      </p:sp>
    </p:spTree>
    <p:extLst>
      <p:ext uri="{BB962C8B-B14F-4D97-AF65-F5344CB8AC3E}">
        <p14:creationId xmlns:p14="http://schemas.microsoft.com/office/powerpoint/2010/main" val="1386773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Both</a:t>
            </a: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C227CA4-6EDE-9546-B31B-1ABB698C5907}" type="slidenum">
              <a:rPr lang="en-US" sz="1200"/>
              <a:pPr eaLnBrk="1" fontAlgn="base" hangingPunct="1">
                <a:spcBef>
                  <a:spcPct val="0"/>
                </a:spcBef>
                <a:spcAft>
                  <a:spcPct val="0"/>
                </a:spcAft>
              </a:pPr>
              <a:t>36</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r>
              <a:rPr lang="en-US" dirty="0" smtClean="0"/>
              <a:t>Both</a:t>
            </a:r>
            <a:endParaRPr lang="en-US" dirty="0"/>
          </a:p>
        </p:txBody>
      </p:sp>
      <p:sp>
        <p:nvSpPr>
          <p:cNvPr id="4" name="Slide Number Placeholder 3"/>
          <p:cNvSpPr>
            <a:spLocks noGrp="1"/>
          </p:cNvSpPr>
          <p:nvPr>
            <p:ph type="sldNum" sz="quarter" idx="10"/>
          </p:nvPr>
        </p:nvSpPr>
        <p:spPr/>
        <p:txBody>
          <a:bodyPr/>
          <a:lstStyle/>
          <a:p>
            <a:fld id="{D17BE924-8CD5-4AD5-ADF7-A3BCBB2E45DF}" type="slidenum">
              <a:rPr lang="en-US" smtClean="0"/>
              <a:pPr/>
              <a:t>38</a:t>
            </a:fld>
            <a:endParaRPr lang="en-US"/>
          </a:p>
        </p:txBody>
      </p:sp>
    </p:spTree>
    <p:extLst>
      <p:ext uri="{BB962C8B-B14F-4D97-AF65-F5344CB8AC3E}">
        <p14:creationId xmlns:p14="http://schemas.microsoft.com/office/powerpoint/2010/main" val="217136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5/9/18</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
        <p:nvSpPr>
          <p:cNvPr id="9" name="Title 1"/>
          <p:cNvSpPr>
            <a:spLocks noGrp="1"/>
          </p:cNvSpPr>
          <p:nvPr>
            <p:ph type="ctrTitle" hasCustomPrompt="1"/>
          </p:nvPr>
        </p:nvSpPr>
        <p:spPr>
          <a:xfrm>
            <a:off x="-377199" y="1924115"/>
            <a:ext cx="8256028" cy="638423"/>
          </a:xfrm>
          <a:solidFill>
            <a:schemeClr val="accent2"/>
          </a:solidFill>
        </p:spPr>
        <p:txBody>
          <a:bodyPr>
            <a:normAutofit/>
          </a:bodyPr>
          <a:lstStyle>
            <a:lvl1pPr algn="r">
              <a:defRPr sz="3200">
                <a:solidFill>
                  <a:schemeClr val="bg1"/>
                </a:solidFill>
              </a:defRPr>
            </a:lvl1pPr>
          </a:lstStyle>
          <a:p>
            <a:r>
              <a:rPr lang="en-US" dirty="0" smtClean="0"/>
              <a:t>Click to edit Master title style </a:t>
            </a:r>
            <a:endParaRPr lang="en-US" dirty="0"/>
          </a:p>
        </p:txBody>
      </p:sp>
      <p:sp>
        <p:nvSpPr>
          <p:cNvPr id="10" name="Subtitle 2"/>
          <p:cNvSpPr>
            <a:spLocks noGrp="1"/>
          </p:cNvSpPr>
          <p:nvPr>
            <p:ph type="subTitle" idx="1"/>
          </p:nvPr>
        </p:nvSpPr>
        <p:spPr>
          <a:xfrm>
            <a:off x="4396612" y="2564010"/>
            <a:ext cx="6400800" cy="552372"/>
          </a:xfrm>
          <a:solidFill>
            <a:schemeClr val="bg2">
              <a:lumMod val="95000"/>
              <a:lumOff val="5000"/>
            </a:schemeClr>
          </a:solidFill>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8427436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smtClean="0">
                <a:solidFill>
                  <a:srgbClr val="D9D9D9"/>
                </a:solidFill>
                <a:latin typeface="Calibri"/>
                <a:cs typeface="Calibri"/>
              </a:rPr>
              <a:t>Insert List Title Here</a:t>
            </a:r>
            <a:endParaRPr lang="en-US" sz="2000" b="1" dirty="0">
              <a:solidFill>
                <a:srgbClr val="D9D9D9"/>
              </a:solidFill>
              <a:latin typeface="Calibri"/>
              <a:cs typeface="Calibri"/>
            </a:endParaRP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smtClean="0"/>
              <a:t>Bulleted list of items, an alternate treatment of listing out content</a:t>
            </a:r>
          </a:p>
          <a:p>
            <a:pPr lvl="0"/>
            <a:r>
              <a:rPr lang="en-US" dirty="0" smtClean="0"/>
              <a:t>Bulleted list of items, an alternate treatment of listing out content</a:t>
            </a:r>
            <a:endParaRPr lang="en-US" dirty="0"/>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smtClean="0"/>
              <a:t>Bulleted list of items, an alternate treatment of listing out content</a:t>
            </a:r>
          </a:p>
          <a:p>
            <a:pPr lvl="0"/>
            <a:r>
              <a:rPr lang="en-US" dirty="0" smtClean="0"/>
              <a:t>Bulleted list of items, an alternate treatment of listing out content</a:t>
            </a:r>
            <a:endParaRPr lang="en-US" dirty="0"/>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smtClean="0"/>
              <a:t>Bulleted list of items, an alternate treatment of listing out content</a:t>
            </a:r>
          </a:p>
          <a:p>
            <a:pPr lvl="0"/>
            <a:r>
              <a:rPr lang="en-US" dirty="0" smtClean="0"/>
              <a:t>Bulleted list of items, an alternate treatment of listing out content</a:t>
            </a:r>
            <a:endParaRPr lang="en-US" dirty="0"/>
          </a:p>
        </p:txBody>
      </p:sp>
    </p:spTree>
    <p:extLst>
      <p:ext uri="{BB962C8B-B14F-4D97-AF65-F5344CB8AC3E}">
        <p14:creationId xmlns:p14="http://schemas.microsoft.com/office/powerpoint/2010/main" val="116925253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Subtitle (Blue, 32 </a:t>
            </a:r>
            <a:r>
              <a:rPr lang="en-US" dirty="0" err="1" smtClean="0"/>
              <a:t>pt</a:t>
            </a:r>
            <a:r>
              <a:rPr lang="en-US" dirty="0" smtClean="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smtClean="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smtClean="0"/>
              <a:t>Bulleted list of items, an alternate treatment of listing out content</a:t>
            </a:r>
          </a:p>
          <a:p>
            <a:pPr lvl="0"/>
            <a:r>
              <a:rPr lang="en-US" dirty="0" smtClean="0"/>
              <a:t>Bulleted list of items, an alternate treatment of listing out content</a:t>
            </a:r>
          </a:p>
        </p:txBody>
      </p:sp>
    </p:spTree>
    <p:extLst>
      <p:ext uri="{BB962C8B-B14F-4D97-AF65-F5344CB8AC3E}">
        <p14:creationId xmlns:p14="http://schemas.microsoft.com/office/powerpoint/2010/main" val="1218735068"/>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smtClean="0"/>
              <a:t>This is a format you can use to present information. Try to keep your on-screen descriptions short and to the point, expanding upon them in your word track. Text is 26 pts.</a:t>
            </a:r>
            <a:endParaRPr lang="en-US" dirty="0"/>
          </a:p>
        </p:txBody>
      </p:sp>
    </p:spTree>
    <p:extLst>
      <p:ext uri="{BB962C8B-B14F-4D97-AF65-F5344CB8AC3E}">
        <p14:creationId xmlns:p14="http://schemas.microsoft.com/office/powerpoint/2010/main" val="2381921735"/>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Subtitle (Blue, 32 </a:t>
            </a:r>
            <a:r>
              <a:rPr lang="en-US" dirty="0" err="1" smtClean="0"/>
              <a:t>pt</a:t>
            </a:r>
            <a:r>
              <a:rPr lang="en-US" dirty="0" smtClean="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smtClean="0"/>
              <a:t>Two columns of content to display? Consider this alternate format to present your key points. Try to keep your on screen descriptions short and to the point, expanding upon them in your word track. Text is 24 pts.</a:t>
            </a:r>
            <a:endParaRPr lang="en-US" dirty="0"/>
          </a:p>
        </p:txBody>
      </p:sp>
    </p:spTree>
    <p:extLst>
      <p:ext uri="{BB962C8B-B14F-4D97-AF65-F5344CB8AC3E}">
        <p14:creationId xmlns:p14="http://schemas.microsoft.com/office/powerpoint/2010/main" val="1649924541"/>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Tree>
    <p:extLst>
      <p:ext uri="{BB962C8B-B14F-4D97-AF65-F5344CB8AC3E}">
        <p14:creationId xmlns:p14="http://schemas.microsoft.com/office/powerpoint/2010/main" val="3340064268"/>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 (Gray, 32 </a:t>
            </a:r>
            <a:r>
              <a:rPr lang="en-US" dirty="0" err="1" smtClean="0"/>
              <a:t>pt</a:t>
            </a:r>
            <a:r>
              <a:rPr lang="en-US" dirty="0" smtClean="0"/>
              <a:t>)</a:t>
            </a:r>
            <a:endParaRPr lang="en-US" dirty="0"/>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36389660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smtClean="0"/>
              <a:t>This is a format you can use to present information. Try to keep your on-screen descriptions short and to the point, expanding upon them in your word track. Text is 26 pts.</a:t>
            </a:r>
            <a:endParaRPr lang="en-US" dirty="0"/>
          </a:p>
        </p:txBody>
      </p:sp>
    </p:spTree>
    <p:extLst>
      <p:ext uri="{BB962C8B-B14F-4D97-AF65-F5344CB8AC3E}">
        <p14:creationId xmlns:p14="http://schemas.microsoft.com/office/powerpoint/2010/main" val="2247688056"/>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6289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latin typeface="Calibri"/>
              </a:rPr>
              <a:pPr/>
              <a:t>5/9/18</a:t>
            </a:fld>
            <a:endParaRPr lang="en-US">
              <a:solidFill>
                <a:srgbClr val="808080">
                  <a:tint val="75000"/>
                </a:srgbClr>
              </a:solidFill>
              <a:latin typeface="Calibri"/>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latin typeface="Calibri"/>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latin typeface="Calibri"/>
              </a:rPr>
              <a:pPr/>
              <a:t>‹#›</a:t>
            </a:fld>
            <a:endParaRPr lang="en-US">
              <a:solidFill>
                <a:srgbClr val="808080">
                  <a:tint val="75000"/>
                </a:srgbClr>
              </a:solidFill>
              <a:latin typeface="Calibri"/>
            </a:endParaRPr>
          </a:p>
        </p:txBody>
      </p:sp>
    </p:spTree>
    <p:extLst>
      <p:ext uri="{BB962C8B-B14F-4D97-AF65-F5344CB8AC3E}">
        <p14:creationId xmlns:p14="http://schemas.microsoft.com/office/powerpoint/2010/main" val="239237035"/>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rPr>
                <a:solidFill>
                  <a:prstClr val="black"/>
                </a:solidFill>
                <a:latin typeface="Calibri"/>
              </a:rPr>
              <a:pPr/>
              <a:t>‹#›</a:t>
            </a:fld>
            <a:endParaRPr>
              <a:solidFill>
                <a:prstClr val="black"/>
              </a:solidFill>
              <a:latin typeface="Calibri"/>
            </a:endParaRPr>
          </a:p>
        </p:txBody>
      </p:sp>
    </p:spTree>
    <p:extLst>
      <p:ext uri="{BB962C8B-B14F-4D97-AF65-F5344CB8AC3E}">
        <p14:creationId xmlns:p14="http://schemas.microsoft.com/office/powerpoint/2010/main" val="512420181"/>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71818"/>
            <a:ext cx="7772400" cy="82774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85800" y="1600200"/>
            <a:ext cx="6400800" cy="1314450"/>
          </a:xfrm>
        </p:spPr>
        <p:txBody>
          <a:bodyPr/>
          <a:lstStyle>
            <a:lvl1pPr marL="0" indent="0" algn="l">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5/9/18</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287804032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5/9/18</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27641804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5/9/18</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63172477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5/9/18</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722301307"/>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fontAlgn="base">
              <a:spcBef>
                <a:spcPct val="0"/>
              </a:spcBef>
              <a:spcAft>
                <a:spcPct val="0"/>
              </a:spcAft>
            </a:pPr>
            <a:fld id="{C19B0AE2-F9BF-A84C-8B7C-7819DE60C937}" type="datetimeFigureOut">
              <a:rPr lang="en-US" smtClean="0">
                <a:solidFill>
                  <a:srgbClr val="808080">
                    <a:tint val="75000"/>
                  </a:srgbClr>
                </a:solidFill>
                <a:latin typeface="Gill Sans" charset="0"/>
                <a:sym typeface="Gill Sans" charset="0"/>
              </a:rPr>
              <a:pPr fontAlgn="base">
                <a:spcBef>
                  <a:spcPct val="0"/>
                </a:spcBef>
                <a:spcAft>
                  <a:spcPct val="0"/>
                </a:spcAft>
              </a:pPr>
              <a:t>5/9/18</a:t>
            </a:fld>
            <a:endParaRPr lang="en-US">
              <a:solidFill>
                <a:srgbClr val="808080">
                  <a:tint val="75000"/>
                </a:srgbClr>
              </a:solidFill>
              <a:latin typeface="Gill Sans" charset="0"/>
              <a:sym typeface="Gill Sans" charset="0"/>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a:solidFill>
                <a:srgbClr val="808080">
                  <a:tint val="75000"/>
                </a:srgbClr>
              </a:solidFill>
              <a:latin typeface="Gill Sans" charset="0"/>
              <a:sym typeface="Gill Sans"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FAC4D9A6-F092-9741-8C38-47C4EB7F0618}" type="slidenum">
              <a:rPr lang="en-US" smtClean="0">
                <a:solidFill>
                  <a:srgbClr val="808080">
                    <a:tint val="75000"/>
                  </a:srgbClr>
                </a:solidFill>
                <a:latin typeface="Gill Sans" charset="0"/>
                <a:sym typeface="Gill Sans" charset="0"/>
              </a:rPr>
              <a:pPr fontAlgn="base">
                <a:spcBef>
                  <a:spcPct val="0"/>
                </a:spcBef>
                <a:spcAft>
                  <a:spcPct val="0"/>
                </a:spcAft>
              </a:pPr>
              <a:t>‹#›</a:t>
            </a:fld>
            <a:endParaRPr lang="en-US">
              <a:solidFill>
                <a:srgbClr val="808080">
                  <a:tint val="75000"/>
                </a:srgbClr>
              </a:solidFill>
              <a:latin typeface="Gill Sans" charset="0"/>
              <a:sym typeface="Gill Sans" charset="0"/>
            </a:endParaRPr>
          </a:p>
        </p:txBody>
      </p:sp>
    </p:spTree>
    <p:extLst>
      <p:ext uri="{BB962C8B-B14F-4D97-AF65-F5344CB8AC3E}">
        <p14:creationId xmlns:p14="http://schemas.microsoft.com/office/powerpoint/2010/main" val="78790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32711462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Tree>
    <p:extLst>
      <p:ext uri="{BB962C8B-B14F-4D97-AF65-F5344CB8AC3E}">
        <p14:creationId xmlns:p14="http://schemas.microsoft.com/office/powerpoint/2010/main" val="129898483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smtClean="0"/>
              <a:t>Title</a:t>
            </a:r>
            <a:endParaRPr lang="en-US" dirty="0"/>
          </a:p>
        </p:txBody>
      </p:sp>
    </p:spTree>
    <p:extLst>
      <p:ext uri="{BB962C8B-B14F-4D97-AF65-F5344CB8AC3E}">
        <p14:creationId xmlns:p14="http://schemas.microsoft.com/office/powerpoint/2010/main" val="203765963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theme" Target="../theme/theme2.xml"/><Relationship Id="rId15" Type="http://schemas.openxmlformats.org/officeDocument/2006/relationships/image" Target="../media/image2.jpg"/><Relationship Id="rId16" Type="http://schemas.openxmlformats.org/officeDocument/2006/relationships/image" Target="file://localhost/Volumes/art/Corporate/Events/2017/Kickoff/PPT/Awards/back_1.jpg" TargetMode="Externa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440" y="206375"/>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C19B0AE2-F9BF-A84C-8B7C-7819DE60C937}" type="datetimeFigureOut">
              <a:rPr lang="en-US" smtClean="0">
                <a:solidFill>
                  <a:srgbClr val="808080">
                    <a:tint val="75000"/>
                  </a:srgbClr>
                </a:solidFill>
                <a:latin typeface="Gill Sans" charset="0"/>
                <a:sym typeface="Gill Sans" charset="0"/>
              </a:rPr>
              <a:pPr fontAlgn="base">
                <a:spcBef>
                  <a:spcPct val="0"/>
                </a:spcBef>
                <a:spcAft>
                  <a:spcPct val="0"/>
                </a:spcAft>
              </a:pPr>
              <a:t>5/9/18</a:t>
            </a:fld>
            <a:endParaRPr lang="en-US">
              <a:solidFill>
                <a:srgbClr val="808080">
                  <a:tint val="75000"/>
                </a:srgbClr>
              </a:solidFill>
              <a:latin typeface="Gill Sans" charset="0"/>
              <a:sym typeface="Gill Sans" charset="0"/>
            </a:endParaRPr>
          </a:p>
        </p:txBody>
      </p:sp>
      <p:sp>
        <p:nvSpPr>
          <p:cNvPr id="5" name="Footer Placeholder 4"/>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solidFill>
                <a:srgbClr val="808080">
                  <a:tint val="75000"/>
                </a:srgbClr>
              </a:solidFill>
              <a:latin typeface="Gill Sans" charset="0"/>
              <a:sym typeface="Gill Sans" charset="0"/>
            </a:endParaRPr>
          </a:p>
        </p:txBody>
      </p:sp>
      <p:sp>
        <p:nvSpPr>
          <p:cNvPr id="6" name="Slide Number Placeholder 5"/>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FAC4D9A6-F092-9741-8C38-47C4EB7F0618}" type="slidenum">
              <a:rPr lang="en-US" smtClean="0">
                <a:solidFill>
                  <a:srgbClr val="808080">
                    <a:tint val="75000"/>
                  </a:srgbClr>
                </a:solidFill>
                <a:latin typeface="Gill Sans" charset="0"/>
                <a:sym typeface="Gill Sans" charset="0"/>
              </a:rPr>
              <a:pPr fontAlgn="base">
                <a:spcBef>
                  <a:spcPct val="0"/>
                </a:spcBef>
                <a:spcAft>
                  <a:spcPct val="0"/>
                </a:spcAft>
              </a:pPr>
              <a:t>‹#›</a:t>
            </a:fld>
            <a:endParaRPr lang="en-US">
              <a:solidFill>
                <a:srgbClr val="808080">
                  <a:tint val="75000"/>
                </a:srgbClr>
              </a:solidFill>
              <a:latin typeface="Gill Sans" charset="0"/>
              <a:sym typeface="Gill Sans" charset="0"/>
            </a:endParaRPr>
          </a:p>
        </p:txBody>
      </p:sp>
    </p:spTree>
    <p:extLst>
      <p:ext uri="{BB962C8B-B14F-4D97-AF65-F5344CB8AC3E}">
        <p14:creationId xmlns:p14="http://schemas.microsoft.com/office/powerpoint/2010/main" val="4109428552"/>
      </p:ext>
    </p:extLst>
  </p:cSld>
  <p:clrMap bg1="lt1" tx1="dk1" bg2="lt2" tx2="dk2" accent1="accent1" accent2="accent2" accent3="accent3" accent4="accent4" accent5="accent5" accent6="accent6" hlink="hlink" folHlink="folHlink"/>
  <p:sldLayoutIdLst>
    <p:sldLayoutId id="2147483700" r:id="rId1"/>
    <p:sldLayoutId id="2147483703" r:id="rId2"/>
    <p:sldLayoutId id="2147483704" r:id="rId3"/>
    <p:sldLayoutId id="2147483705" r:id="rId4"/>
    <p:sldLayoutId id="2147483707" r:id="rId5"/>
    <p:sldLayoutId id="2147483708" r:id="rId6"/>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4400" b="1" kern="1200">
          <a:solidFill>
            <a:schemeClr val="accent2"/>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2"/>
          </a:solidFill>
          <a:effectLst/>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2"/>
          </a:solidFill>
          <a:effectLst/>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2"/>
          </a:solidFill>
          <a:effectLst/>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2"/>
          </a:solidFill>
          <a:effectLst/>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2"/>
          </a:solidFill>
          <a:effectLst/>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5" r:link="rId1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smtClean="0">
                <a:solidFill>
                  <a:srgbClr val="3F3F3F"/>
                </a:solidFill>
                <a:latin typeface="Calibri"/>
              </a:rPr>
              <a:t>@LlewellynFalco</a:t>
            </a:r>
            <a:endParaRPr lang="en-US" b="1" dirty="0">
              <a:solidFill>
                <a:srgbClr val="3F3F3F"/>
              </a:solidFill>
              <a:latin typeface="Calibri"/>
            </a:endParaRPr>
          </a:p>
        </p:txBody>
      </p:sp>
    </p:spTree>
    <p:extLst>
      <p:ext uri="{BB962C8B-B14F-4D97-AF65-F5344CB8AC3E}">
        <p14:creationId xmlns:p14="http://schemas.microsoft.com/office/powerpoint/2010/main" val="246772486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lewellynfalco.blogspot.com/p/sparrow-decks.html" TargetMode="External"/><Relationship Id="rId3" Type="http://schemas.openxmlformats.org/officeDocument/2006/relationships/hyperlink" Target="http://bit.ly/sparrowdeck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77200" y="1047751"/>
            <a:ext cx="9140200" cy="1514788"/>
          </a:xfrm>
        </p:spPr>
        <p:txBody>
          <a:bodyPr>
            <a:normAutofit/>
          </a:bodyPr>
          <a:lstStyle/>
          <a:p>
            <a:r>
              <a:rPr lang="en-US" sz="4800" dirty="0"/>
              <a:t>Code </a:t>
            </a:r>
            <a:r>
              <a:rPr lang="en-US" sz="4800" dirty="0" smtClean="0"/>
              <a:t>Smells </a:t>
            </a:r>
            <a:br>
              <a:rPr lang="en-US" sz="4800" dirty="0" smtClean="0"/>
            </a:br>
            <a:r>
              <a:rPr lang="en-US" sz="2800" dirty="0" smtClean="0"/>
              <a:t>Developing </a:t>
            </a:r>
            <a:r>
              <a:rPr lang="en-US" sz="2800" dirty="0"/>
              <a:t>Design Sense for your Code </a:t>
            </a:r>
          </a:p>
        </p:txBody>
      </p:sp>
      <p:sp>
        <p:nvSpPr>
          <p:cNvPr id="5" name="Subtitle 4"/>
          <p:cNvSpPr>
            <a:spLocks noGrp="1"/>
          </p:cNvSpPr>
          <p:nvPr>
            <p:ph type="subTitle" idx="1"/>
          </p:nvPr>
        </p:nvSpPr>
        <p:spPr>
          <a:xfrm>
            <a:off x="4495800" y="2571750"/>
            <a:ext cx="6301612" cy="685800"/>
          </a:xfrm>
        </p:spPr>
        <p:txBody>
          <a:bodyPr>
            <a:normAutofit fontScale="25000" lnSpcReduction="20000"/>
          </a:bodyPr>
          <a:lstStyle/>
          <a:p>
            <a:endParaRPr lang="en-US" sz="8000" i="1" dirty="0" smtClean="0"/>
          </a:p>
          <a:p>
            <a:r>
              <a:rPr lang="en-US" sz="8000" dirty="0" smtClean="0"/>
              <a:t>@LlewellynFalco</a:t>
            </a:r>
            <a:endParaRPr lang="en-US" dirty="0"/>
          </a:p>
        </p:txBody>
      </p:sp>
    </p:spTree>
    <p:extLst>
      <p:ext uri="{BB962C8B-B14F-4D97-AF65-F5344CB8AC3E}">
        <p14:creationId xmlns:p14="http://schemas.microsoft.com/office/powerpoint/2010/main" val="1733966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43000" y="0"/>
            <a:ext cx="6858000" cy="5143500"/>
          </a:xfrm>
          <a:prstGeom prst="rect">
            <a:avLst/>
          </a:prstGeom>
        </p:spPr>
      </p:pic>
      <p:pic>
        <p:nvPicPr>
          <p:cNvPr id="6" name="Picture 5"/>
          <p:cNvPicPr>
            <a:picLocks noChangeAspect="1"/>
          </p:cNvPicPr>
          <p:nvPr/>
        </p:nvPicPr>
        <p:blipFill>
          <a:blip r:embed="rId3"/>
          <a:stretch>
            <a:fillRect/>
          </a:stretch>
        </p:blipFill>
        <p:spPr>
          <a:xfrm>
            <a:off x="1143000" y="0"/>
            <a:ext cx="6858000" cy="5143500"/>
          </a:xfrm>
          <a:prstGeom prst="rect">
            <a:avLst/>
          </a:prstGeom>
        </p:spPr>
      </p:pic>
      <p:pic>
        <p:nvPicPr>
          <p:cNvPr id="7" name="Picture 6"/>
          <p:cNvPicPr>
            <a:picLocks noChangeAspect="1"/>
          </p:cNvPicPr>
          <p:nvPr/>
        </p:nvPicPr>
        <p:blipFill>
          <a:blip r:embed="rId4"/>
          <a:stretch>
            <a:fillRect/>
          </a:stretch>
        </p:blipFill>
        <p:spPr>
          <a:xfrm>
            <a:off x="1143000" y="0"/>
            <a:ext cx="6858000" cy="5143500"/>
          </a:xfrm>
          <a:prstGeom prst="rect">
            <a:avLst/>
          </a:prstGeom>
        </p:spPr>
      </p:pic>
      <p:pic>
        <p:nvPicPr>
          <p:cNvPr id="8" name="Picture 7"/>
          <p:cNvPicPr>
            <a:picLocks noChangeAspect="1"/>
          </p:cNvPicPr>
          <p:nvPr/>
        </p:nvPicPr>
        <p:blipFill>
          <a:blip r:embed="rId5"/>
          <a:stretch>
            <a:fillRect/>
          </a:stretch>
        </p:blipFill>
        <p:spPr>
          <a:xfrm>
            <a:off x="1143000" y="0"/>
            <a:ext cx="6858000" cy="5143500"/>
          </a:xfrm>
          <a:prstGeom prst="rect">
            <a:avLst/>
          </a:prstGeom>
        </p:spPr>
      </p:pic>
      <p:pic>
        <p:nvPicPr>
          <p:cNvPr id="9" name="Picture 8"/>
          <p:cNvPicPr>
            <a:picLocks noChangeAspect="1"/>
          </p:cNvPicPr>
          <p:nvPr/>
        </p:nvPicPr>
        <p:blipFill>
          <a:blip r:embed="rId6"/>
          <a:stretch>
            <a:fillRect/>
          </a:stretch>
        </p:blipFill>
        <p:spPr>
          <a:xfrm>
            <a:off x="1143000" y="0"/>
            <a:ext cx="6858000" cy="5143500"/>
          </a:xfrm>
          <a:prstGeom prst="rect">
            <a:avLst/>
          </a:prstGeom>
        </p:spPr>
      </p:pic>
      <p:pic>
        <p:nvPicPr>
          <p:cNvPr id="10" name="Picture 9"/>
          <p:cNvPicPr>
            <a:picLocks noChangeAspect="1"/>
          </p:cNvPicPr>
          <p:nvPr/>
        </p:nvPicPr>
        <p:blipFill>
          <a:blip r:embed="rId7"/>
          <a:stretch>
            <a:fillRect/>
          </a:stretch>
        </p:blipFill>
        <p:spPr>
          <a:xfrm>
            <a:off x="1143000" y="0"/>
            <a:ext cx="6858000" cy="5143500"/>
          </a:xfrm>
          <a:prstGeom prst="rect">
            <a:avLst/>
          </a:prstGeom>
        </p:spPr>
      </p:pic>
      <p:pic>
        <p:nvPicPr>
          <p:cNvPr id="11" name="Picture 10"/>
          <p:cNvPicPr>
            <a:picLocks noChangeAspect="1"/>
          </p:cNvPicPr>
          <p:nvPr/>
        </p:nvPicPr>
        <p:blipFill>
          <a:blip r:embed="rId8"/>
          <a:stretch>
            <a:fillRect/>
          </a:stretch>
        </p:blipFill>
        <p:spPr>
          <a:xfrm>
            <a:off x="1143000" y="0"/>
            <a:ext cx="6858000" cy="5143500"/>
          </a:xfrm>
          <a:prstGeom prst="rect">
            <a:avLst/>
          </a:prstGeom>
        </p:spPr>
      </p:pic>
      <p:pic>
        <p:nvPicPr>
          <p:cNvPr id="12" name="Picture 11"/>
          <p:cNvPicPr>
            <a:picLocks noChangeAspect="1"/>
          </p:cNvPicPr>
          <p:nvPr/>
        </p:nvPicPr>
        <p:blipFill>
          <a:blip r:embed="rId9"/>
          <a:stretch>
            <a:fillRect/>
          </a:stretch>
        </p:blipFill>
        <p:spPr>
          <a:xfrm>
            <a:off x="1143000" y="0"/>
            <a:ext cx="6858000" cy="5143500"/>
          </a:xfrm>
          <a:prstGeom prst="rect">
            <a:avLst/>
          </a:prstGeom>
        </p:spPr>
      </p:pic>
      <p:pic>
        <p:nvPicPr>
          <p:cNvPr id="13" name="Picture 12"/>
          <p:cNvPicPr>
            <a:picLocks noChangeAspect="1"/>
          </p:cNvPicPr>
          <p:nvPr/>
        </p:nvPicPr>
        <p:blipFill>
          <a:blip r:embed="rId10"/>
          <a:stretch>
            <a:fillRect/>
          </a:stretch>
        </p:blipFill>
        <p:spPr>
          <a:xfrm>
            <a:off x="1143000" y="0"/>
            <a:ext cx="6858000" cy="5143500"/>
          </a:xfrm>
          <a:prstGeom prst="rect">
            <a:avLst/>
          </a:prstGeom>
        </p:spPr>
      </p:pic>
    </p:spTree>
    <p:extLst>
      <p:ext uri="{BB962C8B-B14F-4D97-AF65-F5344CB8AC3E}">
        <p14:creationId xmlns:p14="http://schemas.microsoft.com/office/powerpoint/2010/main" val="1644141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Patterns in the code</a:t>
            </a:r>
            <a:endParaRPr lang="en-US" dirty="0"/>
          </a:p>
        </p:txBody>
      </p:sp>
    </p:spTree>
    <p:extLst>
      <p:ext uri="{BB962C8B-B14F-4D97-AF65-F5344CB8AC3E}">
        <p14:creationId xmlns:p14="http://schemas.microsoft.com/office/powerpoint/2010/main" val="25874468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7-Point Star 5"/>
          <p:cNvSpPr/>
          <p:nvPr/>
        </p:nvSpPr>
        <p:spPr>
          <a:xfrm>
            <a:off x="762000" y="1428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7-Point Star 6"/>
          <p:cNvSpPr/>
          <p:nvPr/>
        </p:nvSpPr>
        <p:spPr>
          <a:xfrm>
            <a:off x="4572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7-Point Star 7"/>
          <p:cNvSpPr/>
          <p:nvPr/>
        </p:nvSpPr>
        <p:spPr>
          <a:xfrm>
            <a:off x="1752600" y="1428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7-Point Star 8"/>
          <p:cNvSpPr/>
          <p:nvPr/>
        </p:nvSpPr>
        <p:spPr>
          <a:xfrm>
            <a:off x="28194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7-Point Star 9"/>
          <p:cNvSpPr/>
          <p:nvPr/>
        </p:nvSpPr>
        <p:spPr>
          <a:xfrm>
            <a:off x="3276600" y="1276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7-Point Star 10"/>
          <p:cNvSpPr/>
          <p:nvPr/>
        </p:nvSpPr>
        <p:spPr>
          <a:xfrm>
            <a:off x="34290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7-Point Star 11"/>
          <p:cNvSpPr/>
          <p:nvPr/>
        </p:nvSpPr>
        <p:spPr>
          <a:xfrm>
            <a:off x="4267200" y="1428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7-Point Star 12"/>
          <p:cNvSpPr/>
          <p:nvPr/>
        </p:nvSpPr>
        <p:spPr>
          <a:xfrm>
            <a:off x="4572000" y="1428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7-Point Star 13"/>
          <p:cNvSpPr/>
          <p:nvPr/>
        </p:nvSpPr>
        <p:spPr>
          <a:xfrm>
            <a:off x="57150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7-Point Star 14"/>
          <p:cNvSpPr/>
          <p:nvPr/>
        </p:nvSpPr>
        <p:spPr>
          <a:xfrm>
            <a:off x="6553200" y="1428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7-Point Star 15"/>
          <p:cNvSpPr/>
          <p:nvPr/>
        </p:nvSpPr>
        <p:spPr>
          <a:xfrm>
            <a:off x="67818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7-Point Star 16"/>
          <p:cNvSpPr/>
          <p:nvPr/>
        </p:nvSpPr>
        <p:spPr>
          <a:xfrm>
            <a:off x="7086600"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7-Point Star 17"/>
          <p:cNvSpPr/>
          <p:nvPr/>
        </p:nvSpPr>
        <p:spPr>
          <a:xfrm>
            <a:off x="7162800" y="11239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7-Point Star 18"/>
          <p:cNvSpPr/>
          <p:nvPr/>
        </p:nvSpPr>
        <p:spPr>
          <a:xfrm>
            <a:off x="7902648" y="1276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7-Point Star 19"/>
          <p:cNvSpPr/>
          <p:nvPr/>
        </p:nvSpPr>
        <p:spPr>
          <a:xfrm>
            <a:off x="8200064" y="1581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7-Point Star 20"/>
          <p:cNvSpPr/>
          <p:nvPr/>
        </p:nvSpPr>
        <p:spPr>
          <a:xfrm>
            <a:off x="8175552" y="23431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7-Point Star 21"/>
          <p:cNvSpPr/>
          <p:nvPr/>
        </p:nvSpPr>
        <p:spPr>
          <a:xfrm>
            <a:off x="8077200" y="3449235"/>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7-Point Star 22"/>
          <p:cNvSpPr/>
          <p:nvPr/>
        </p:nvSpPr>
        <p:spPr>
          <a:xfrm>
            <a:off x="7772400" y="2419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7-Point Star 23"/>
          <p:cNvSpPr/>
          <p:nvPr/>
        </p:nvSpPr>
        <p:spPr>
          <a:xfrm>
            <a:off x="7620000" y="2800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7-Point Star 24"/>
          <p:cNvSpPr/>
          <p:nvPr/>
        </p:nvSpPr>
        <p:spPr>
          <a:xfrm>
            <a:off x="7239000" y="2571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7-Point Star 25"/>
          <p:cNvSpPr/>
          <p:nvPr/>
        </p:nvSpPr>
        <p:spPr>
          <a:xfrm>
            <a:off x="7086600" y="34099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7-Point Star 26"/>
          <p:cNvSpPr/>
          <p:nvPr/>
        </p:nvSpPr>
        <p:spPr>
          <a:xfrm>
            <a:off x="6705600" y="3638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7-Point Star 27"/>
          <p:cNvSpPr/>
          <p:nvPr/>
        </p:nvSpPr>
        <p:spPr>
          <a:xfrm>
            <a:off x="6096000" y="3638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7-Point Star 28"/>
          <p:cNvSpPr/>
          <p:nvPr/>
        </p:nvSpPr>
        <p:spPr>
          <a:xfrm>
            <a:off x="5105400" y="3257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7-Point Star 29"/>
          <p:cNvSpPr/>
          <p:nvPr/>
        </p:nvSpPr>
        <p:spPr>
          <a:xfrm>
            <a:off x="5257800" y="2571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7-Point Star 30"/>
          <p:cNvSpPr/>
          <p:nvPr/>
        </p:nvSpPr>
        <p:spPr>
          <a:xfrm>
            <a:off x="4876800" y="2419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7-Point Star 31"/>
          <p:cNvSpPr/>
          <p:nvPr/>
        </p:nvSpPr>
        <p:spPr>
          <a:xfrm>
            <a:off x="4495800" y="2571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7-Point Star 32"/>
          <p:cNvSpPr/>
          <p:nvPr/>
        </p:nvSpPr>
        <p:spPr>
          <a:xfrm>
            <a:off x="4495800" y="3638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7-Point Star 33"/>
          <p:cNvSpPr/>
          <p:nvPr/>
        </p:nvSpPr>
        <p:spPr>
          <a:xfrm>
            <a:off x="4114800" y="3638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7-Point Star 34"/>
          <p:cNvSpPr/>
          <p:nvPr/>
        </p:nvSpPr>
        <p:spPr>
          <a:xfrm>
            <a:off x="3810000" y="37909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7-Point Star 35"/>
          <p:cNvSpPr/>
          <p:nvPr/>
        </p:nvSpPr>
        <p:spPr>
          <a:xfrm>
            <a:off x="3222552" y="3257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7-Point Star 36"/>
          <p:cNvSpPr/>
          <p:nvPr/>
        </p:nvSpPr>
        <p:spPr>
          <a:xfrm>
            <a:off x="2895600" y="2571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7-Point Star 37"/>
          <p:cNvSpPr/>
          <p:nvPr/>
        </p:nvSpPr>
        <p:spPr>
          <a:xfrm>
            <a:off x="2514600" y="24193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7-Point Star 38"/>
          <p:cNvSpPr/>
          <p:nvPr/>
        </p:nvSpPr>
        <p:spPr>
          <a:xfrm>
            <a:off x="1295400" y="25717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7-Point Star 39"/>
          <p:cNvSpPr/>
          <p:nvPr/>
        </p:nvSpPr>
        <p:spPr>
          <a:xfrm>
            <a:off x="275264" y="3272316"/>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7-Point Star 40"/>
          <p:cNvSpPr/>
          <p:nvPr/>
        </p:nvSpPr>
        <p:spPr>
          <a:xfrm>
            <a:off x="2133600" y="3638550"/>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7-Point Star 41"/>
          <p:cNvSpPr/>
          <p:nvPr/>
        </p:nvSpPr>
        <p:spPr>
          <a:xfrm>
            <a:off x="1280632" y="3272316"/>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7-Point Star 42"/>
          <p:cNvSpPr/>
          <p:nvPr/>
        </p:nvSpPr>
        <p:spPr>
          <a:xfrm>
            <a:off x="1066800" y="3439482"/>
            <a:ext cx="304800" cy="304800"/>
          </a:xfrm>
          <a:prstGeom prst="star7">
            <a:avLst>
              <a:gd name="adj" fmla="val 26620"/>
              <a:gd name="hf" fmla="val 102572"/>
              <a:gd name="vf" fmla="val 105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8650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2500"/>
                                        <p:tgtEl>
                                          <p:spTgt spid="6"/>
                                        </p:tgtEl>
                                      </p:cBhvr>
                                    </p:animEffect>
                                    <p:set>
                                      <p:cBhvr>
                                        <p:cTn id="7" dur="1" fill="hold">
                                          <p:stCondLst>
                                            <p:cond delay="2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2500"/>
                                        <p:tgtEl>
                                          <p:spTgt spid="7"/>
                                        </p:tgtEl>
                                      </p:cBhvr>
                                    </p:animEffect>
                                    <p:set>
                                      <p:cBhvr>
                                        <p:cTn id="10" dur="1" fill="hold">
                                          <p:stCondLst>
                                            <p:cond delay="2499"/>
                                          </p:stCondLst>
                                        </p:cTn>
                                        <p:tgtEl>
                                          <p:spTgt spid="7"/>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2500"/>
                                        <p:tgtEl>
                                          <p:spTgt spid="8"/>
                                        </p:tgtEl>
                                      </p:cBhvr>
                                    </p:animEffect>
                                    <p:set>
                                      <p:cBhvr>
                                        <p:cTn id="13" dur="1" fill="hold">
                                          <p:stCondLst>
                                            <p:cond delay="2499"/>
                                          </p:stCondLst>
                                        </p:cTn>
                                        <p:tgtEl>
                                          <p:spTgt spid="8"/>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2500"/>
                                        <p:tgtEl>
                                          <p:spTgt spid="9"/>
                                        </p:tgtEl>
                                      </p:cBhvr>
                                    </p:animEffect>
                                    <p:set>
                                      <p:cBhvr>
                                        <p:cTn id="16" dur="1" fill="hold">
                                          <p:stCondLst>
                                            <p:cond delay="2499"/>
                                          </p:stCondLst>
                                        </p:cTn>
                                        <p:tgtEl>
                                          <p:spTgt spid="9"/>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2500"/>
                                        <p:tgtEl>
                                          <p:spTgt spid="10"/>
                                        </p:tgtEl>
                                      </p:cBhvr>
                                    </p:animEffect>
                                    <p:set>
                                      <p:cBhvr>
                                        <p:cTn id="19" dur="1" fill="hold">
                                          <p:stCondLst>
                                            <p:cond delay="2499"/>
                                          </p:stCondLst>
                                        </p:cTn>
                                        <p:tgtEl>
                                          <p:spTgt spid="10"/>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2500"/>
                                        <p:tgtEl>
                                          <p:spTgt spid="11"/>
                                        </p:tgtEl>
                                      </p:cBhvr>
                                    </p:animEffect>
                                    <p:set>
                                      <p:cBhvr>
                                        <p:cTn id="22" dur="1" fill="hold">
                                          <p:stCondLst>
                                            <p:cond delay="2499"/>
                                          </p:stCondLst>
                                        </p:cTn>
                                        <p:tgtEl>
                                          <p:spTgt spid="11"/>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2500"/>
                                        <p:tgtEl>
                                          <p:spTgt spid="12"/>
                                        </p:tgtEl>
                                      </p:cBhvr>
                                    </p:animEffect>
                                    <p:set>
                                      <p:cBhvr>
                                        <p:cTn id="25" dur="1" fill="hold">
                                          <p:stCondLst>
                                            <p:cond delay="2499"/>
                                          </p:stCondLst>
                                        </p:cTn>
                                        <p:tgtEl>
                                          <p:spTgt spid="12"/>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2500"/>
                                        <p:tgtEl>
                                          <p:spTgt spid="13"/>
                                        </p:tgtEl>
                                      </p:cBhvr>
                                    </p:animEffect>
                                    <p:set>
                                      <p:cBhvr>
                                        <p:cTn id="28" dur="1" fill="hold">
                                          <p:stCondLst>
                                            <p:cond delay="2499"/>
                                          </p:stCondLst>
                                        </p:cTn>
                                        <p:tgtEl>
                                          <p:spTgt spid="13"/>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2500"/>
                                        <p:tgtEl>
                                          <p:spTgt spid="14"/>
                                        </p:tgtEl>
                                      </p:cBhvr>
                                    </p:animEffect>
                                    <p:set>
                                      <p:cBhvr>
                                        <p:cTn id="31" dur="1" fill="hold">
                                          <p:stCondLst>
                                            <p:cond delay="2499"/>
                                          </p:stCondLst>
                                        </p:cTn>
                                        <p:tgtEl>
                                          <p:spTgt spid="14"/>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2500"/>
                                        <p:tgtEl>
                                          <p:spTgt spid="15"/>
                                        </p:tgtEl>
                                      </p:cBhvr>
                                    </p:animEffect>
                                    <p:set>
                                      <p:cBhvr>
                                        <p:cTn id="34" dur="1" fill="hold">
                                          <p:stCondLst>
                                            <p:cond delay="2499"/>
                                          </p:stCondLst>
                                        </p:cTn>
                                        <p:tgtEl>
                                          <p:spTgt spid="15"/>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2500"/>
                                        <p:tgtEl>
                                          <p:spTgt spid="16"/>
                                        </p:tgtEl>
                                      </p:cBhvr>
                                    </p:animEffect>
                                    <p:set>
                                      <p:cBhvr>
                                        <p:cTn id="37" dur="1" fill="hold">
                                          <p:stCondLst>
                                            <p:cond delay="2499"/>
                                          </p:stCondLst>
                                        </p:cTn>
                                        <p:tgtEl>
                                          <p:spTgt spid="16"/>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2500"/>
                                        <p:tgtEl>
                                          <p:spTgt spid="17"/>
                                        </p:tgtEl>
                                      </p:cBhvr>
                                    </p:animEffect>
                                    <p:set>
                                      <p:cBhvr>
                                        <p:cTn id="40" dur="1" fill="hold">
                                          <p:stCondLst>
                                            <p:cond delay="2499"/>
                                          </p:stCondLst>
                                        </p:cTn>
                                        <p:tgtEl>
                                          <p:spTgt spid="17"/>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2500"/>
                                        <p:tgtEl>
                                          <p:spTgt spid="18"/>
                                        </p:tgtEl>
                                      </p:cBhvr>
                                    </p:animEffect>
                                    <p:set>
                                      <p:cBhvr>
                                        <p:cTn id="43" dur="1" fill="hold">
                                          <p:stCondLst>
                                            <p:cond delay="2499"/>
                                          </p:stCondLst>
                                        </p:cTn>
                                        <p:tgtEl>
                                          <p:spTgt spid="18"/>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2500"/>
                                        <p:tgtEl>
                                          <p:spTgt spid="19"/>
                                        </p:tgtEl>
                                      </p:cBhvr>
                                    </p:animEffect>
                                    <p:set>
                                      <p:cBhvr>
                                        <p:cTn id="46" dur="1" fill="hold">
                                          <p:stCondLst>
                                            <p:cond delay="2499"/>
                                          </p:stCondLst>
                                        </p:cTn>
                                        <p:tgtEl>
                                          <p:spTgt spid="19"/>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2500"/>
                                        <p:tgtEl>
                                          <p:spTgt spid="20"/>
                                        </p:tgtEl>
                                      </p:cBhvr>
                                    </p:animEffect>
                                    <p:set>
                                      <p:cBhvr>
                                        <p:cTn id="49" dur="1" fill="hold">
                                          <p:stCondLst>
                                            <p:cond delay="2499"/>
                                          </p:stCondLst>
                                        </p:cTn>
                                        <p:tgtEl>
                                          <p:spTgt spid="20"/>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2500"/>
                                        <p:tgtEl>
                                          <p:spTgt spid="22"/>
                                        </p:tgtEl>
                                      </p:cBhvr>
                                    </p:animEffect>
                                    <p:set>
                                      <p:cBhvr>
                                        <p:cTn id="52" dur="1" fill="hold">
                                          <p:stCondLst>
                                            <p:cond delay="2499"/>
                                          </p:stCondLst>
                                        </p:cTn>
                                        <p:tgtEl>
                                          <p:spTgt spid="22"/>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2500"/>
                                        <p:tgtEl>
                                          <p:spTgt spid="26"/>
                                        </p:tgtEl>
                                      </p:cBhvr>
                                    </p:animEffect>
                                    <p:set>
                                      <p:cBhvr>
                                        <p:cTn id="55" dur="1" fill="hold">
                                          <p:stCondLst>
                                            <p:cond delay="2499"/>
                                          </p:stCondLst>
                                        </p:cTn>
                                        <p:tgtEl>
                                          <p:spTgt spid="26"/>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2500"/>
                                        <p:tgtEl>
                                          <p:spTgt spid="27"/>
                                        </p:tgtEl>
                                      </p:cBhvr>
                                    </p:animEffect>
                                    <p:set>
                                      <p:cBhvr>
                                        <p:cTn id="58" dur="1" fill="hold">
                                          <p:stCondLst>
                                            <p:cond delay="2499"/>
                                          </p:stCondLst>
                                        </p:cTn>
                                        <p:tgtEl>
                                          <p:spTgt spid="27"/>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2500"/>
                                        <p:tgtEl>
                                          <p:spTgt spid="28"/>
                                        </p:tgtEl>
                                      </p:cBhvr>
                                    </p:animEffect>
                                    <p:set>
                                      <p:cBhvr>
                                        <p:cTn id="61" dur="1" fill="hold">
                                          <p:stCondLst>
                                            <p:cond delay="2499"/>
                                          </p:stCondLst>
                                        </p:cTn>
                                        <p:tgtEl>
                                          <p:spTgt spid="28"/>
                                        </p:tgtEl>
                                        <p:attrNameLst>
                                          <p:attrName>style.visibility</p:attrName>
                                        </p:attrNameLst>
                                      </p:cBhvr>
                                      <p:to>
                                        <p:strVal val="hidden"/>
                                      </p:to>
                                    </p:set>
                                  </p:childTnLst>
                                </p:cTn>
                              </p:par>
                              <p:par>
                                <p:cTn id="62" presetID="9" presetClass="exit" presetSubtype="0" fill="hold" grpId="0" nodeType="withEffect">
                                  <p:stCondLst>
                                    <p:cond delay="0"/>
                                  </p:stCondLst>
                                  <p:childTnLst>
                                    <p:animEffect transition="out" filter="dissolve">
                                      <p:cBhvr>
                                        <p:cTn id="63" dur="2500"/>
                                        <p:tgtEl>
                                          <p:spTgt spid="29"/>
                                        </p:tgtEl>
                                      </p:cBhvr>
                                    </p:animEffect>
                                    <p:set>
                                      <p:cBhvr>
                                        <p:cTn id="64" dur="1" fill="hold">
                                          <p:stCondLst>
                                            <p:cond delay="2499"/>
                                          </p:stCondLst>
                                        </p:cTn>
                                        <p:tgtEl>
                                          <p:spTgt spid="29"/>
                                        </p:tgtEl>
                                        <p:attrNameLst>
                                          <p:attrName>style.visibility</p:attrName>
                                        </p:attrNameLst>
                                      </p:cBhvr>
                                      <p:to>
                                        <p:strVal val="hidden"/>
                                      </p:to>
                                    </p:set>
                                  </p:childTnLst>
                                </p:cTn>
                              </p:par>
                              <p:par>
                                <p:cTn id="65" presetID="9" presetClass="exit" presetSubtype="0" fill="hold" grpId="0" nodeType="withEffect">
                                  <p:stCondLst>
                                    <p:cond delay="0"/>
                                  </p:stCondLst>
                                  <p:childTnLst>
                                    <p:animEffect transition="out" filter="dissolve">
                                      <p:cBhvr>
                                        <p:cTn id="66" dur="2500"/>
                                        <p:tgtEl>
                                          <p:spTgt spid="33"/>
                                        </p:tgtEl>
                                      </p:cBhvr>
                                    </p:animEffect>
                                    <p:set>
                                      <p:cBhvr>
                                        <p:cTn id="67" dur="1" fill="hold">
                                          <p:stCondLst>
                                            <p:cond delay="2499"/>
                                          </p:stCondLst>
                                        </p:cTn>
                                        <p:tgtEl>
                                          <p:spTgt spid="33"/>
                                        </p:tgtEl>
                                        <p:attrNameLst>
                                          <p:attrName>style.visibility</p:attrName>
                                        </p:attrNameLst>
                                      </p:cBhvr>
                                      <p:to>
                                        <p:strVal val="hidden"/>
                                      </p:to>
                                    </p:set>
                                  </p:childTnLst>
                                </p:cTn>
                              </p:par>
                              <p:par>
                                <p:cTn id="68" presetID="9" presetClass="exit" presetSubtype="0" fill="hold" grpId="0" nodeType="withEffect">
                                  <p:stCondLst>
                                    <p:cond delay="0"/>
                                  </p:stCondLst>
                                  <p:childTnLst>
                                    <p:animEffect transition="out" filter="dissolve">
                                      <p:cBhvr>
                                        <p:cTn id="69" dur="2500"/>
                                        <p:tgtEl>
                                          <p:spTgt spid="34"/>
                                        </p:tgtEl>
                                      </p:cBhvr>
                                    </p:animEffect>
                                    <p:set>
                                      <p:cBhvr>
                                        <p:cTn id="70" dur="1" fill="hold">
                                          <p:stCondLst>
                                            <p:cond delay="2499"/>
                                          </p:stCondLst>
                                        </p:cTn>
                                        <p:tgtEl>
                                          <p:spTgt spid="34"/>
                                        </p:tgtEl>
                                        <p:attrNameLst>
                                          <p:attrName>style.visibility</p:attrName>
                                        </p:attrNameLst>
                                      </p:cBhvr>
                                      <p:to>
                                        <p:strVal val="hidden"/>
                                      </p:to>
                                    </p:set>
                                  </p:childTnLst>
                                </p:cTn>
                              </p:par>
                              <p:par>
                                <p:cTn id="71" presetID="9" presetClass="exit" presetSubtype="0" fill="hold" grpId="0" nodeType="withEffect">
                                  <p:stCondLst>
                                    <p:cond delay="0"/>
                                  </p:stCondLst>
                                  <p:childTnLst>
                                    <p:animEffect transition="out" filter="dissolve">
                                      <p:cBhvr>
                                        <p:cTn id="72" dur="2500"/>
                                        <p:tgtEl>
                                          <p:spTgt spid="35"/>
                                        </p:tgtEl>
                                      </p:cBhvr>
                                    </p:animEffect>
                                    <p:set>
                                      <p:cBhvr>
                                        <p:cTn id="73" dur="1" fill="hold">
                                          <p:stCondLst>
                                            <p:cond delay="2499"/>
                                          </p:stCondLst>
                                        </p:cTn>
                                        <p:tgtEl>
                                          <p:spTgt spid="35"/>
                                        </p:tgtEl>
                                        <p:attrNameLst>
                                          <p:attrName>style.visibility</p:attrName>
                                        </p:attrNameLst>
                                      </p:cBhvr>
                                      <p:to>
                                        <p:strVal val="hidden"/>
                                      </p:to>
                                    </p:set>
                                  </p:childTnLst>
                                </p:cTn>
                              </p:par>
                              <p:par>
                                <p:cTn id="74" presetID="9" presetClass="exit" presetSubtype="0" fill="hold" grpId="0" nodeType="withEffect">
                                  <p:stCondLst>
                                    <p:cond delay="0"/>
                                  </p:stCondLst>
                                  <p:childTnLst>
                                    <p:animEffect transition="out" filter="dissolve">
                                      <p:cBhvr>
                                        <p:cTn id="75" dur="2500"/>
                                        <p:tgtEl>
                                          <p:spTgt spid="36"/>
                                        </p:tgtEl>
                                      </p:cBhvr>
                                    </p:animEffect>
                                    <p:set>
                                      <p:cBhvr>
                                        <p:cTn id="76" dur="1" fill="hold">
                                          <p:stCondLst>
                                            <p:cond delay="2499"/>
                                          </p:stCondLst>
                                        </p:cTn>
                                        <p:tgtEl>
                                          <p:spTgt spid="36"/>
                                        </p:tgtEl>
                                        <p:attrNameLst>
                                          <p:attrName>style.visibility</p:attrName>
                                        </p:attrNameLst>
                                      </p:cBhvr>
                                      <p:to>
                                        <p:strVal val="hidden"/>
                                      </p:to>
                                    </p:set>
                                  </p:childTnLst>
                                </p:cTn>
                              </p:par>
                              <p:par>
                                <p:cTn id="77" presetID="9" presetClass="exit" presetSubtype="0" fill="hold" grpId="0" nodeType="withEffect">
                                  <p:stCondLst>
                                    <p:cond delay="0"/>
                                  </p:stCondLst>
                                  <p:childTnLst>
                                    <p:animEffect transition="out" filter="dissolve">
                                      <p:cBhvr>
                                        <p:cTn id="78" dur="2500"/>
                                        <p:tgtEl>
                                          <p:spTgt spid="40"/>
                                        </p:tgtEl>
                                      </p:cBhvr>
                                    </p:animEffect>
                                    <p:set>
                                      <p:cBhvr>
                                        <p:cTn id="79" dur="1" fill="hold">
                                          <p:stCondLst>
                                            <p:cond delay="2499"/>
                                          </p:stCondLst>
                                        </p:cTn>
                                        <p:tgtEl>
                                          <p:spTgt spid="40"/>
                                        </p:tgtEl>
                                        <p:attrNameLst>
                                          <p:attrName>style.visibility</p:attrName>
                                        </p:attrNameLst>
                                      </p:cBhvr>
                                      <p:to>
                                        <p:strVal val="hidden"/>
                                      </p:to>
                                    </p:set>
                                  </p:childTnLst>
                                </p:cTn>
                              </p:par>
                              <p:par>
                                <p:cTn id="80" presetID="9" presetClass="exit" presetSubtype="0" fill="hold" grpId="0" nodeType="withEffect">
                                  <p:stCondLst>
                                    <p:cond delay="0"/>
                                  </p:stCondLst>
                                  <p:childTnLst>
                                    <p:animEffect transition="out" filter="dissolve">
                                      <p:cBhvr>
                                        <p:cTn id="81" dur="2500"/>
                                        <p:tgtEl>
                                          <p:spTgt spid="41"/>
                                        </p:tgtEl>
                                      </p:cBhvr>
                                    </p:animEffect>
                                    <p:set>
                                      <p:cBhvr>
                                        <p:cTn id="82" dur="1" fill="hold">
                                          <p:stCondLst>
                                            <p:cond delay="2499"/>
                                          </p:stCondLst>
                                        </p:cTn>
                                        <p:tgtEl>
                                          <p:spTgt spid="41"/>
                                        </p:tgtEl>
                                        <p:attrNameLst>
                                          <p:attrName>style.visibility</p:attrName>
                                        </p:attrNameLst>
                                      </p:cBhvr>
                                      <p:to>
                                        <p:strVal val="hidden"/>
                                      </p:to>
                                    </p:set>
                                  </p:childTnLst>
                                </p:cTn>
                              </p:par>
                              <p:par>
                                <p:cTn id="83" presetID="9" presetClass="exit" presetSubtype="0" fill="hold" grpId="0" nodeType="withEffect">
                                  <p:stCondLst>
                                    <p:cond delay="0"/>
                                  </p:stCondLst>
                                  <p:childTnLst>
                                    <p:animEffect transition="out" filter="dissolve">
                                      <p:cBhvr>
                                        <p:cTn id="84" dur="2500"/>
                                        <p:tgtEl>
                                          <p:spTgt spid="42"/>
                                        </p:tgtEl>
                                      </p:cBhvr>
                                    </p:animEffect>
                                    <p:set>
                                      <p:cBhvr>
                                        <p:cTn id="85" dur="1" fill="hold">
                                          <p:stCondLst>
                                            <p:cond delay="2499"/>
                                          </p:stCondLst>
                                        </p:cTn>
                                        <p:tgtEl>
                                          <p:spTgt spid="42"/>
                                        </p:tgtEl>
                                        <p:attrNameLst>
                                          <p:attrName>style.visibility</p:attrName>
                                        </p:attrNameLst>
                                      </p:cBhvr>
                                      <p:to>
                                        <p:strVal val="hidden"/>
                                      </p:to>
                                    </p:set>
                                  </p:childTnLst>
                                </p:cTn>
                              </p:par>
                              <p:par>
                                <p:cTn id="86" presetID="9" presetClass="exit" presetSubtype="0" fill="hold" grpId="0" nodeType="withEffect">
                                  <p:stCondLst>
                                    <p:cond delay="0"/>
                                  </p:stCondLst>
                                  <p:childTnLst>
                                    <p:animEffect transition="out" filter="dissolve">
                                      <p:cBhvr>
                                        <p:cTn id="87" dur="2500"/>
                                        <p:tgtEl>
                                          <p:spTgt spid="43"/>
                                        </p:tgtEl>
                                      </p:cBhvr>
                                    </p:animEffect>
                                    <p:set>
                                      <p:cBhvr>
                                        <p:cTn id="88" dur="1" fill="hold">
                                          <p:stCondLst>
                                            <p:cond delay="2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6" grpId="0" animBg="1"/>
      <p:bldP spid="27" grpId="0" animBg="1"/>
      <p:bldP spid="28" grpId="0" animBg="1"/>
      <p:bldP spid="29" grpId="0" animBg="1"/>
      <p:bldP spid="33" grpId="0" animBg="1"/>
      <p:bldP spid="34" grpId="0" animBg="1"/>
      <p:bldP spid="35" grpId="0" animBg="1"/>
      <p:bldP spid="36" grpId="0" animBg="1"/>
      <p:bldP spid="40" grpId="0" animBg="1"/>
      <p:bldP spid="41" grpId="0" animBg="1"/>
      <p:bldP spid="42" grpId="0" animBg="1"/>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6019800" cy="5143500"/>
          </a:xfrm>
        </p:spPr>
        <p:txBody>
          <a:bodyPr anchor="t">
            <a:normAutofit/>
          </a:bodyPr>
          <a:lstStyle/>
          <a:p>
            <a:r>
              <a:rPr lang="en-US" sz="1800" dirty="0" err="1" smtClean="0">
                <a:latin typeface="Lucida Console"/>
                <a:cs typeface="Lucida Console"/>
              </a:rPr>
              <a:t>Accounts_Receivable</a:t>
            </a:r>
            <a:r>
              <a:rPr lang="en-US" sz="1800" dirty="0" smtClean="0">
                <a:latin typeface="Lucida Console"/>
                <a:cs typeface="Lucida Console"/>
              </a:rPr>
              <a:t/>
            </a:r>
            <a:br>
              <a:rPr lang="en-US" sz="1800" dirty="0" smtClean="0">
                <a:latin typeface="Lucida Console"/>
                <a:cs typeface="Lucida Console"/>
              </a:rPr>
            </a:br>
            <a:r>
              <a:rPr lang="en-US" sz="1800" dirty="0">
                <a:latin typeface="Lucida Console"/>
                <a:cs typeface="Lucida Console"/>
              </a:rPr>
              <a:t/>
            </a:r>
            <a:br>
              <a:rPr lang="en-US" sz="1800" dirty="0">
                <a:latin typeface="Lucida Console"/>
                <a:cs typeface="Lucida Console"/>
              </a:rPr>
            </a:br>
            <a:r>
              <a:rPr lang="en-US" sz="1800" dirty="0" err="1" smtClean="0">
                <a:latin typeface="Lucida Console"/>
                <a:cs typeface="Lucida Console"/>
              </a:rPr>
              <a:t>Balance_Sheet</a:t>
            </a:r>
            <a:r>
              <a:rPr lang="en-US" sz="1800" dirty="0" smtClean="0">
                <a:latin typeface="Lucida Console"/>
                <a:cs typeface="Lucida Console"/>
              </a:rPr>
              <a:t/>
            </a:r>
            <a:br>
              <a:rPr lang="en-US" sz="1800" dirty="0" smtClean="0">
                <a:latin typeface="Lucida Console"/>
                <a:cs typeface="Lucida Console"/>
              </a:rPr>
            </a:br>
            <a:r>
              <a:rPr lang="en-US" sz="1800" dirty="0">
                <a:latin typeface="Lucida Console"/>
                <a:cs typeface="Lucida Console"/>
              </a:rPr>
              <a:t/>
            </a:r>
            <a:br>
              <a:rPr lang="en-US" sz="1800" dirty="0">
                <a:latin typeface="Lucida Console"/>
                <a:cs typeface="Lucida Console"/>
              </a:rPr>
            </a:br>
            <a:r>
              <a:rPr lang="en-US" sz="1800" dirty="0" err="1" smtClean="0">
                <a:latin typeface="Lucida Console"/>
                <a:cs typeface="Lucida Console"/>
              </a:rPr>
              <a:t>Cost_of_Goods</a:t>
            </a:r>
            <a:r>
              <a:rPr lang="en-US" sz="1800" dirty="0" smtClean="0">
                <a:latin typeface="Lucida Console"/>
                <a:cs typeface="Lucida Console"/>
              </a:rPr>
              <a:t/>
            </a:r>
            <a:br>
              <a:rPr lang="en-US" sz="1800" dirty="0" smtClean="0">
                <a:latin typeface="Lucida Console"/>
                <a:cs typeface="Lucida Console"/>
              </a:rPr>
            </a:br>
            <a:r>
              <a:rPr lang="en-US" sz="1800" dirty="0">
                <a:latin typeface="Lucida Console"/>
                <a:cs typeface="Lucida Console"/>
              </a:rPr>
              <a:t/>
            </a:r>
            <a:br>
              <a:rPr lang="en-US" sz="1800" dirty="0">
                <a:latin typeface="Lucida Console"/>
                <a:cs typeface="Lucida Console"/>
              </a:rPr>
            </a:br>
            <a:r>
              <a:rPr lang="en-US" sz="1800" dirty="0" smtClean="0">
                <a:latin typeface="Lucida Console"/>
                <a:cs typeface="Lucida Console"/>
              </a:rPr>
              <a:t>Expenses</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a:latin typeface="Lucida Console"/>
                <a:cs typeface="Lucida Console"/>
              </a:rPr>
              <a:t/>
            </a:r>
            <a:br>
              <a:rPr lang="en-US" sz="1800" dirty="0">
                <a:latin typeface="Lucida Console"/>
                <a:cs typeface="Lucida Console"/>
              </a:rPr>
            </a:br>
            <a:r>
              <a:rPr lang="en-US" sz="1800" dirty="0" smtClean="0">
                <a:latin typeface="Lucida Console"/>
                <a:cs typeface="Lucida Console"/>
              </a:rPr>
              <a:t>Liabilities_2010</a:t>
            </a:r>
            <a:r>
              <a:rPr lang="en-US" sz="1800" dirty="0">
                <a:latin typeface="Lucida Console"/>
                <a:cs typeface="Lucida Console"/>
              </a:rPr>
              <a:t/>
            </a:r>
            <a:br>
              <a:rPr lang="en-US" sz="1800" dirty="0">
                <a:latin typeface="Lucida Console"/>
                <a:cs typeface="Lucida Console"/>
              </a:rPr>
            </a:br>
            <a:r>
              <a:rPr lang="en-US" sz="1800" dirty="0" err="1" smtClean="0">
                <a:latin typeface="Lucida Console"/>
                <a:cs typeface="Lucida Console"/>
              </a:rPr>
              <a:t>Present_Value</a:t>
            </a:r>
            <a:r>
              <a:rPr lang="en-US" sz="1800" dirty="0" smtClean="0">
                <a:latin typeface="Lucida Console"/>
                <a:cs typeface="Lucida Console"/>
              </a:rPr>
              <a:t/>
            </a:r>
            <a:br>
              <a:rPr lang="en-US" sz="1800" dirty="0" smtClean="0">
                <a:latin typeface="Lucida Console"/>
                <a:cs typeface="Lucida Console"/>
              </a:rPr>
            </a:br>
            <a:r>
              <a:rPr lang="en-US" sz="1800" dirty="0">
                <a:latin typeface="Lucida Console"/>
                <a:cs typeface="Lucida Console"/>
              </a:rPr>
              <a:t/>
            </a:r>
            <a:br>
              <a:rPr lang="en-US" sz="1800" dirty="0">
                <a:latin typeface="Lucida Console"/>
                <a:cs typeface="Lucida Console"/>
              </a:rPr>
            </a:br>
            <a:r>
              <a:rPr lang="en-US" sz="1800" dirty="0" err="1" smtClean="0">
                <a:latin typeface="Lucida Console"/>
                <a:cs typeface="Lucida Console"/>
              </a:rPr>
              <a:t>Profit_And_Loss</a:t>
            </a:r>
            <a:r>
              <a:rPr lang="en-US" sz="1800" dirty="0" smtClean="0">
                <a:latin typeface="Lucida Console"/>
                <a:cs typeface="Lucida Console"/>
              </a:rPr>
              <a:t> </a:t>
            </a:r>
            <a:r>
              <a:rPr lang="en-US" sz="1800" dirty="0">
                <a:latin typeface="Lucida Console"/>
                <a:cs typeface="Lucida Console"/>
              </a:rPr>
              <a:t/>
            </a:r>
            <a:br>
              <a:rPr lang="en-US" sz="1800" dirty="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err="1" smtClean="0">
                <a:latin typeface="Lucida Console"/>
                <a:cs typeface="Lucida Console"/>
              </a:rPr>
              <a:t>Outstanding_Invoices</a:t>
            </a:r>
            <a:endParaRPr lang="en-US" sz="1800" dirty="0">
              <a:latin typeface="Lucida Console"/>
              <a:cs typeface="Lucida Console"/>
            </a:endParaRPr>
          </a:p>
        </p:txBody>
      </p:sp>
      <p:sp>
        <p:nvSpPr>
          <p:cNvPr id="3" name="Title 1"/>
          <p:cNvSpPr txBox="1">
            <a:spLocks/>
          </p:cNvSpPr>
          <p:nvPr/>
        </p:nvSpPr>
        <p:spPr>
          <a:xfrm>
            <a:off x="0" y="0"/>
            <a:ext cx="6019800" cy="51435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400" b="1" kern="1200">
                <a:solidFill>
                  <a:schemeClr val="accent2"/>
                </a:solidFill>
                <a:effectLst>
                  <a:outerShdw blurRad="38100" dist="38100" dir="2700000" algn="tl">
                    <a:srgbClr val="000000">
                      <a:alpha val="43137"/>
                    </a:srgbClr>
                  </a:outerShdw>
                </a:effectLst>
                <a:latin typeface="+mj-lt"/>
                <a:ea typeface="+mj-ea"/>
                <a:cs typeface="+mj-cs"/>
              </a:defRPr>
            </a:lvl1pPr>
          </a:lstStyle>
          <a:p>
            <a:endParaRPr lang="en-US" sz="1800" dirty="0" smtClean="0">
              <a:latin typeface="Lucida Console"/>
              <a:cs typeface="Lucida Console"/>
            </a:endParaRPr>
          </a:p>
          <a:p>
            <a:r>
              <a:rPr lang="en-US" sz="1800" dirty="0" smtClean="0">
                <a:latin typeface="Lucida Console"/>
                <a:cs typeface="Lucida Console"/>
              </a:rPr>
              <a:t>Accounts_Receivable_2010</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Balance_Sheet_2010</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Cost_of_Goods_2010</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Expenses_2010</a:t>
            </a:r>
            <a:br>
              <a:rPr lang="en-US" sz="1800" dirty="0" smtClean="0">
                <a:latin typeface="Lucida Console"/>
                <a:cs typeface="Lucida Console"/>
              </a:rPr>
            </a:br>
            <a:r>
              <a:rPr lang="en-US" sz="1800" dirty="0" smtClean="0">
                <a:latin typeface="Lucida Console"/>
                <a:cs typeface="Lucida Console"/>
              </a:rPr>
              <a:t>Liabilities</a:t>
            </a:r>
            <a:br>
              <a:rPr lang="en-US" sz="1800" dirty="0" smtClean="0">
                <a:latin typeface="Lucida Console"/>
                <a:cs typeface="Lucida Console"/>
              </a:rPr>
            </a:br>
            <a:endParaRPr lang="en-US" sz="1800" dirty="0" smtClean="0">
              <a:latin typeface="Lucida Console"/>
              <a:cs typeface="Lucida Console"/>
            </a:endParaRPr>
          </a:p>
          <a:p>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Present_Value_2010</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Profit_And_Loss_2010 </a:t>
            </a:r>
            <a:br>
              <a:rPr lang="en-US" sz="1800" dirty="0" smtClean="0">
                <a:latin typeface="Lucida Console"/>
                <a:cs typeface="Lucida Console"/>
              </a:rPr>
            </a:br>
            <a:r>
              <a:rPr lang="en-US" sz="1800" dirty="0" smtClean="0">
                <a:latin typeface="Lucida Console"/>
                <a:cs typeface="Lucida Console"/>
              </a:rPr>
              <a:t/>
            </a:r>
            <a:br>
              <a:rPr lang="en-US" sz="1800" dirty="0" smtClean="0">
                <a:latin typeface="Lucida Console"/>
                <a:cs typeface="Lucida Console"/>
              </a:rPr>
            </a:br>
            <a:r>
              <a:rPr lang="en-US" sz="1800" dirty="0" smtClean="0">
                <a:latin typeface="Lucida Console"/>
                <a:cs typeface="Lucida Console"/>
              </a:rPr>
              <a:t>Outstanding_Invoices_2010</a:t>
            </a:r>
            <a:endParaRPr lang="en-US" sz="1800" dirty="0">
              <a:latin typeface="Lucida Console"/>
              <a:cs typeface="Lucida Console"/>
            </a:endParaRPr>
          </a:p>
        </p:txBody>
      </p:sp>
      <p:sp>
        <p:nvSpPr>
          <p:cNvPr id="4" name="Title 1"/>
          <p:cNvSpPr txBox="1">
            <a:spLocks/>
          </p:cNvSpPr>
          <p:nvPr/>
        </p:nvSpPr>
        <p:spPr>
          <a:xfrm>
            <a:off x="0" y="133350"/>
            <a:ext cx="6019800" cy="51435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400" b="1" kern="1200">
                <a:solidFill>
                  <a:schemeClr val="accent2"/>
                </a:solidFill>
                <a:effectLst>
                  <a:outerShdw blurRad="38100" dist="38100" dir="2700000" algn="tl">
                    <a:srgbClr val="000000">
                      <a:alpha val="43137"/>
                    </a:srgbClr>
                  </a:outerShdw>
                </a:effectLst>
                <a:latin typeface="+mj-lt"/>
                <a:ea typeface="+mj-ea"/>
                <a:cs typeface="+mj-cs"/>
              </a:defRPr>
            </a:lvl1pPr>
          </a:lstStyle>
          <a:p>
            <a:r>
              <a:rPr lang="en-US" sz="1800" dirty="0" smtClean="0">
                <a:latin typeface="Lucida Console"/>
                <a:cs typeface="Lucida Console"/>
              </a:rPr>
              <a:t>Accounts_Receivable_2010</a:t>
            </a:r>
            <a:br>
              <a:rPr lang="en-US" sz="1800" dirty="0" smtClean="0">
                <a:latin typeface="Lucida Console"/>
                <a:cs typeface="Lucida Console"/>
              </a:rPr>
            </a:br>
            <a:r>
              <a:rPr lang="en-US" sz="1800" dirty="0" smtClean="0">
                <a:latin typeface="Lucida Console"/>
                <a:cs typeface="Lucida Console"/>
              </a:rPr>
              <a:t>Balance_Sheet_2010</a:t>
            </a:r>
            <a:br>
              <a:rPr lang="en-US" sz="1800" dirty="0" smtClean="0">
                <a:latin typeface="Lucida Console"/>
                <a:cs typeface="Lucida Console"/>
              </a:rPr>
            </a:br>
            <a:r>
              <a:rPr lang="en-US" sz="1800" dirty="0" smtClean="0">
                <a:latin typeface="Lucida Console"/>
                <a:cs typeface="Lucida Console"/>
              </a:rPr>
              <a:t>Cost_of_Goods_2010</a:t>
            </a:r>
            <a:br>
              <a:rPr lang="en-US" sz="1800" dirty="0" smtClean="0">
                <a:latin typeface="Lucida Console"/>
                <a:cs typeface="Lucida Console"/>
              </a:rPr>
            </a:br>
            <a:r>
              <a:rPr lang="en-US" sz="1800" dirty="0" smtClean="0">
                <a:latin typeface="Lucida Console"/>
                <a:cs typeface="Lucida Console"/>
              </a:rPr>
              <a:t>Expenses_2010</a:t>
            </a:r>
            <a:br>
              <a:rPr lang="en-US" sz="1800" dirty="0" smtClean="0">
                <a:latin typeface="Lucida Console"/>
                <a:cs typeface="Lucida Console"/>
              </a:rPr>
            </a:br>
            <a:r>
              <a:rPr lang="en-US" sz="1800" dirty="0" smtClean="0">
                <a:latin typeface="Lucida Console"/>
                <a:cs typeface="Lucida Console"/>
              </a:rPr>
              <a:t>Liabilities</a:t>
            </a:r>
            <a:br>
              <a:rPr lang="en-US" sz="1800" dirty="0" smtClean="0">
                <a:latin typeface="Lucida Console"/>
                <a:cs typeface="Lucida Console"/>
              </a:rPr>
            </a:br>
            <a:r>
              <a:rPr lang="en-US" sz="1800" dirty="0" smtClean="0">
                <a:latin typeface="Lucida Console"/>
                <a:cs typeface="Lucida Console"/>
              </a:rPr>
              <a:t>Present_Value_2010</a:t>
            </a:r>
            <a:br>
              <a:rPr lang="en-US" sz="1800" dirty="0" smtClean="0">
                <a:latin typeface="Lucida Console"/>
                <a:cs typeface="Lucida Console"/>
              </a:rPr>
            </a:br>
            <a:r>
              <a:rPr lang="en-US" sz="1800" dirty="0" smtClean="0">
                <a:latin typeface="Lucida Console"/>
                <a:cs typeface="Lucida Console"/>
              </a:rPr>
              <a:t>Profit_And_Loss_2010 </a:t>
            </a:r>
            <a:br>
              <a:rPr lang="en-US" sz="1800" dirty="0" smtClean="0">
                <a:latin typeface="Lucida Console"/>
                <a:cs typeface="Lucida Console"/>
              </a:rPr>
            </a:br>
            <a:r>
              <a:rPr lang="en-US" sz="1800" dirty="0" smtClean="0">
                <a:latin typeface="Lucida Console"/>
                <a:cs typeface="Lucida Console"/>
              </a:rPr>
              <a:t>Outstanding_Invoices_2010</a:t>
            </a:r>
            <a:endParaRPr lang="en-US" sz="1800" dirty="0">
              <a:latin typeface="Lucida Console"/>
              <a:cs typeface="Lucida Console"/>
            </a:endParaRPr>
          </a:p>
        </p:txBody>
      </p:sp>
    </p:spTree>
    <p:extLst>
      <p:ext uri="{BB962C8B-B14F-4D97-AF65-F5344CB8AC3E}">
        <p14:creationId xmlns:p14="http://schemas.microsoft.com/office/powerpoint/2010/main" val="41431397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iterate type="wd">
                                    <p:tmPct val="10000"/>
                                  </p:iterate>
                                  <p:childTnLst>
                                    <p:animEffect transition="out" filter="dissolve">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par>
                          <p:cTn id="8" fill="hold">
                            <p:stCondLst>
                              <p:cond delay="3400"/>
                            </p:stCondLst>
                            <p:childTnLst>
                              <p:par>
                                <p:cTn id="9" presetID="1" presetClass="exit" presetSubtype="0" fill="hold" grpId="0" nodeType="afterEffect">
                                  <p:stCondLst>
                                    <p:cond delay="300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64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6600" y="2343150"/>
            <a:ext cx="5715000" cy="827742"/>
          </a:xfrm>
        </p:spPr>
        <p:txBody>
          <a:bodyPr/>
          <a:lstStyle/>
          <a:p>
            <a:r>
              <a:rPr lang="en-US" dirty="0"/>
              <a:t>Long lines</a:t>
            </a:r>
          </a:p>
        </p:txBody>
      </p:sp>
      <p:sp>
        <p:nvSpPr>
          <p:cNvPr id="4" name="TextBox 3"/>
          <p:cNvSpPr txBox="1"/>
          <p:nvPr/>
        </p:nvSpPr>
        <p:spPr>
          <a:xfrm>
            <a:off x="76200" y="1581150"/>
            <a:ext cx="13792200" cy="646331"/>
          </a:xfrm>
          <a:prstGeom prst="rect">
            <a:avLst/>
          </a:prstGeom>
          <a:noFill/>
        </p:spPr>
        <p:txBody>
          <a:bodyPr wrap="square" rtlCol="0">
            <a:spAutoFit/>
          </a:bodyPr>
          <a:lstStyle/>
          <a:p>
            <a:r>
              <a:rPr lang="en-US" dirty="0" smtClean="0">
                <a:solidFill>
                  <a:schemeClr val="accent2"/>
                </a:solidFill>
                <a:latin typeface="Handwriting - Dakota"/>
                <a:cs typeface="Handwriting - Dakota"/>
              </a:rPr>
              <a:t>if (</a:t>
            </a:r>
            <a:r>
              <a:rPr lang="en-US" dirty="0" err="1" smtClean="0">
                <a:solidFill>
                  <a:schemeClr val="accent2"/>
                </a:solidFill>
                <a:latin typeface="Handwriting - Dakota"/>
                <a:cs typeface="Handwriting - Dakota"/>
              </a:rPr>
              <a:t>fullName.StartsWith</a:t>
            </a:r>
            <a:r>
              <a:rPr lang="en-US" dirty="0" smtClean="0">
                <a:solidFill>
                  <a:schemeClr val="accent2"/>
                </a:solidFill>
                <a:latin typeface="Handwriting - Dakota"/>
                <a:cs typeface="Handwriting - Dakota"/>
              </a:rPr>
              <a:t>(</a:t>
            </a:r>
            <a:r>
              <a:rPr lang="en-US" dirty="0" err="1" smtClean="0">
                <a:solidFill>
                  <a:schemeClr val="accent2"/>
                </a:solidFill>
                <a:latin typeface="Handwriting - Dakota"/>
                <a:cs typeface="Handwriting - Dakota"/>
              </a:rPr>
              <a:t>hintAssemblyName</a:t>
            </a:r>
            <a:r>
              <a:rPr lang="en-US" dirty="0" smtClean="0">
                <a:solidFill>
                  <a:schemeClr val="accent2"/>
                </a:solidFill>
                <a:latin typeface="Handwriting - Dakota"/>
                <a:cs typeface="Handwriting - Dakota"/>
              </a:rPr>
              <a:t>, </a:t>
            </a:r>
            <a:r>
              <a:rPr lang="en-US" dirty="0" err="1" smtClean="0">
                <a:solidFill>
                  <a:schemeClr val="accent2"/>
                </a:solidFill>
                <a:latin typeface="Handwriting - Dakota"/>
                <a:cs typeface="Handwriting - Dakota"/>
              </a:rPr>
              <a:t>StringComparison.OrdinalIgnoreCase</a:t>
            </a:r>
            <a:r>
              <a:rPr lang="en-US" dirty="0" smtClean="0">
                <a:solidFill>
                  <a:schemeClr val="accent2"/>
                </a:solidFill>
                <a:latin typeface="Handwriting - Dakota"/>
                <a:cs typeface="Handwriting - Dakota"/>
              </a:rPr>
              <a:t>)</a:t>
            </a:r>
          </a:p>
          <a:p>
            <a:r>
              <a:rPr lang="en-US" dirty="0" smtClean="0">
                <a:solidFill>
                  <a:schemeClr val="accent2"/>
                </a:solidFill>
                <a:latin typeface="Handwriting - Dakota"/>
                <a:cs typeface="Handwriting - Dakota"/>
              </a:rPr>
              <a:t>      &amp;&amp; stream != null &amp;</a:t>
            </a:r>
            <a:r>
              <a:rPr lang="en-US" dirty="0">
                <a:solidFill>
                  <a:schemeClr val="accent2"/>
                </a:solidFill>
                <a:latin typeface="Handwriting - Dakota"/>
                <a:cs typeface="Handwriting - Dakota"/>
              </a:rPr>
              <a:t>&amp; </a:t>
            </a:r>
            <a:r>
              <a:rPr lang="en-US" dirty="0" err="1" smtClean="0">
                <a:solidFill>
                  <a:schemeClr val="accent2"/>
                </a:solidFill>
                <a:latin typeface="Handwriting - Dakota"/>
                <a:cs typeface="Handwriting - Dakota"/>
              </a:rPr>
              <a:t>BrowserInteropHelper.IsBrowserHosted</a:t>
            </a:r>
            <a:r>
              <a:rPr lang="en-US" dirty="0">
                <a:solidFill>
                  <a:schemeClr val="accent2"/>
                </a:solidFill>
                <a:latin typeface="Handwriting - Dakota"/>
                <a:cs typeface="Handwriting - Dakota"/>
              </a:rPr>
              <a:t> || (</a:t>
            </a:r>
            <a:r>
              <a:rPr lang="en-US" dirty="0" err="1" smtClean="0">
                <a:solidFill>
                  <a:schemeClr val="accent2"/>
                </a:solidFill>
                <a:latin typeface="Handwriting - Dakota"/>
                <a:cs typeface="Handwriting - Dakota"/>
              </a:rPr>
              <a:t>loadedAssembly.FullName.Starts</a:t>
            </a:r>
            <a:endParaRPr lang="en-US" dirty="0">
              <a:solidFill>
                <a:schemeClr val="accent2"/>
              </a:solidFill>
              <a:latin typeface="Handwriting - Dakota"/>
              <a:cs typeface="Handwriting - Dakota"/>
            </a:endParaRPr>
          </a:p>
        </p:txBody>
      </p:sp>
    </p:spTree>
    <p:extLst>
      <p:ext uri="{BB962C8B-B14F-4D97-AF65-F5344CB8AC3E}">
        <p14:creationId xmlns:p14="http://schemas.microsoft.com/office/powerpoint/2010/main" val="19215549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Encapsulation </a:t>
            </a:r>
            <a:br>
              <a:rPr lang="en-US" dirty="0" smtClean="0"/>
            </a:br>
            <a:r>
              <a:rPr lang="en-US" dirty="0" smtClean="0"/>
              <a:t>&amp; Readability </a:t>
            </a:r>
            <a:endParaRPr lang="en-US" dirty="0"/>
          </a:p>
        </p:txBody>
      </p:sp>
    </p:spTree>
    <p:extLst>
      <p:ext uri="{BB962C8B-B14F-4D97-AF65-F5344CB8AC3E}">
        <p14:creationId xmlns:p14="http://schemas.microsoft.com/office/powerpoint/2010/main" val="342687386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1581150"/>
            <a:ext cx="13792200" cy="646331"/>
          </a:xfrm>
          <a:prstGeom prst="rect">
            <a:avLst/>
          </a:prstGeom>
          <a:noFill/>
        </p:spPr>
        <p:txBody>
          <a:bodyPr wrap="square" rtlCol="0">
            <a:spAutoFit/>
          </a:bodyPr>
          <a:lstStyle/>
          <a:p>
            <a:r>
              <a:rPr lang="en-US" dirty="0" smtClean="0">
                <a:solidFill>
                  <a:schemeClr val="accent2"/>
                </a:solidFill>
                <a:latin typeface="Handwriting - Dakota"/>
                <a:cs typeface="Handwriting - Dakota"/>
              </a:rPr>
              <a:t>if (</a:t>
            </a:r>
            <a:r>
              <a:rPr lang="en-US" dirty="0" err="1" smtClean="0">
                <a:solidFill>
                  <a:schemeClr val="accent2"/>
                </a:solidFill>
                <a:latin typeface="Handwriting - Dakota"/>
                <a:cs typeface="Handwriting - Dakota"/>
              </a:rPr>
              <a:t>fullName.StartsWith</a:t>
            </a:r>
            <a:r>
              <a:rPr lang="en-US" dirty="0" smtClean="0">
                <a:solidFill>
                  <a:schemeClr val="accent2"/>
                </a:solidFill>
                <a:latin typeface="Handwriting - Dakota"/>
                <a:cs typeface="Handwriting - Dakota"/>
              </a:rPr>
              <a:t>(</a:t>
            </a:r>
            <a:r>
              <a:rPr lang="en-US" dirty="0" err="1" smtClean="0">
                <a:solidFill>
                  <a:schemeClr val="accent2"/>
                </a:solidFill>
                <a:latin typeface="Handwriting - Dakota"/>
                <a:cs typeface="Handwriting - Dakota"/>
              </a:rPr>
              <a:t>hintAssemblyName</a:t>
            </a:r>
            <a:r>
              <a:rPr lang="en-US" dirty="0" smtClean="0">
                <a:solidFill>
                  <a:schemeClr val="accent2"/>
                </a:solidFill>
                <a:latin typeface="Handwriting - Dakota"/>
                <a:cs typeface="Handwriting - Dakota"/>
              </a:rPr>
              <a:t>, </a:t>
            </a:r>
            <a:r>
              <a:rPr lang="en-US" dirty="0" err="1" smtClean="0">
                <a:solidFill>
                  <a:schemeClr val="accent2"/>
                </a:solidFill>
                <a:latin typeface="Handwriting - Dakota"/>
                <a:cs typeface="Handwriting - Dakota"/>
              </a:rPr>
              <a:t>StringComparison.OrdinalIgnoreCase</a:t>
            </a:r>
            <a:r>
              <a:rPr lang="en-US" dirty="0" smtClean="0">
                <a:solidFill>
                  <a:schemeClr val="accent2"/>
                </a:solidFill>
                <a:latin typeface="Handwriting - Dakota"/>
                <a:cs typeface="Handwriting - Dakota"/>
              </a:rPr>
              <a:t>)</a:t>
            </a:r>
          </a:p>
          <a:p>
            <a:r>
              <a:rPr lang="en-US" dirty="0" smtClean="0">
                <a:solidFill>
                  <a:schemeClr val="accent2"/>
                </a:solidFill>
                <a:latin typeface="Handwriting - Dakota"/>
                <a:cs typeface="Handwriting - Dakota"/>
              </a:rPr>
              <a:t>      &amp;&amp; stream != null &amp;</a:t>
            </a:r>
            <a:r>
              <a:rPr lang="en-US" dirty="0">
                <a:solidFill>
                  <a:schemeClr val="accent2"/>
                </a:solidFill>
                <a:latin typeface="Handwriting - Dakota"/>
                <a:cs typeface="Handwriting - Dakota"/>
              </a:rPr>
              <a:t>&amp; </a:t>
            </a:r>
            <a:r>
              <a:rPr lang="en-US" dirty="0" err="1" smtClean="0">
                <a:solidFill>
                  <a:schemeClr val="accent2"/>
                </a:solidFill>
                <a:latin typeface="Handwriting - Dakota"/>
                <a:cs typeface="Handwriting - Dakota"/>
              </a:rPr>
              <a:t>BrowserInteropHelper.IsBrowserHosted</a:t>
            </a:r>
            <a:r>
              <a:rPr lang="en-US" dirty="0">
                <a:solidFill>
                  <a:schemeClr val="accent2"/>
                </a:solidFill>
                <a:latin typeface="Handwriting - Dakota"/>
                <a:cs typeface="Handwriting - Dakota"/>
              </a:rPr>
              <a:t> || (</a:t>
            </a:r>
            <a:r>
              <a:rPr lang="en-US" dirty="0" err="1" smtClean="0">
                <a:solidFill>
                  <a:schemeClr val="accent2"/>
                </a:solidFill>
                <a:latin typeface="Handwriting - Dakota"/>
                <a:cs typeface="Handwriting - Dakota"/>
              </a:rPr>
              <a:t>loadedAssembly.FullName.Starts</a:t>
            </a:r>
            <a:endParaRPr lang="en-US" dirty="0">
              <a:solidFill>
                <a:schemeClr val="accent2"/>
              </a:solidFill>
              <a:latin typeface="Handwriting - Dakota"/>
              <a:cs typeface="Handwriting - Dakota"/>
            </a:endParaRPr>
          </a:p>
        </p:txBody>
      </p:sp>
      <p:sp>
        <p:nvSpPr>
          <p:cNvPr id="5" name="TextBox 4"/>
          <p:cNvSpPr txBox="1"/>
          <p:nvPr/>
        </p:nvSpPr>
        <p:spPr>
          <a:xfrm>
            <a:off x="0" y="3068419"/>
            <a:ext cx="13792200" cy="369332"/>
          </a:xfrm>
          <a:prstGeom prst="rect">
            <a:avLst/>
          </a:prstGeom>
          <a:noFill/>
        </p:spPr>
        <p:txBody>
          <a:bodyPr wrap="square" rtlCol="0">
            <a:spAutoFit/>
          </a:bodyPr>
          <a:lstStyle/>
          <a:p>
            <a:r>
              <a:rPr lang="en-US" dirty="0" smtClean="0">
                <a:solidFill>
                  <a:schemeClr val="accent2"/>
                </a:solidFill>
                <a:latin typeface="Handwriting - Dakota"/>
                <a:cs typeface="Handwriting - Dakota"/>
              </a:rPr>
              <a:t>if (</a:t>
            </a:r>
            <a:r>
              <a:rPr lang="en-US" dirty="0" err="1" smtClean="0">
                <a:solidFill>
                  <a:schemeClr val="accent2"/>
                </a:solidFill>
                <a:latin typeface="Handwriting - Dakota"/>
                <a:cs typeface="Handwriting - Dakota"/>
              </a:rPr>
              <a:t>isAssemblyAvailable</a:t>
            </a:r>
            <a:r>
              <a:rPr lang="en-US" dirty="0" smtClean="0">
                <a:solidFill>
                  <a:schemeClr val="accent2"/>
                </a:solidFill>
                <a:latin typeface="Handwriting - Dakota"/>
                <a:cs typeface="Handwriting - Dakota"/>
              </a:rPr>
              <a:t>())</a:t>
            </a:r>
            <a:endParaRPr lang="en-US" dirty="0">
              <a:solidFill>
                <a:schemeClr val="accent2"/>
              </a:solidFill>
              <a:latin typeface="Handwriting - Dakota"/>
              <a:cs typeface="Handwriting - Dakota"/>
            </a:endParaRPr>
          </a:p>
        </p:txBody>
      </p:sp>
      <p:sp>
        <p:nvSpPr>
          <p:cNvPr id="6" name="Title 1"/>
          <p:cNvSpPr>
            <a:spLocks noGrp="1"/>
          </p:cNvSpPr>
          <p:nvPr>
            <p:ph type="ctrTitle"/>
          </p:nvPr>
        </p:nvSpPr>
        <p:spPr>
          <a:xfrm>
            <a:off x="762000" y="2190750"/>
            <a:ext cx="1066800" cy="742950"/>
          </a:xfrm>
        </p:spPr>
        <p:txBody>
          <a:bodyPr>
            <a:normAutofit fontScale="90000"/>
          </a:bodyPr>
          <a:lstStyle/>
          <a:p>
            <a:pPr algn="ctr"/>
            <a:r>
              <a:rPr lang="en-US" dirty="0" smtClean="0"/>
              <a:t>vs.</a:t>
            </a:r>
            <a:endParaRPr lang="en-US" dirty="0"/>
          </a:p>
        </p:txBody>
      </p:sp>
    </p:spTree>
    <p:extLst>
      <p:ext uri="{BB962C8B-B14F-4D97-AF65-F5344CB8AC3E}">
        <p14:creationId xmlns:p14="http://schemas.microsoft.com/office/powerpoint/2010/main" val="1616211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6600" y="2343150"/>
            <a:ext cx="5715000" cy="827742"/>
          </a:xfrm>
        </p:spPr>
        <p:txBody>
          <a:bodyPr/>
          <a:lstStyle/>
          <a:p>
            <a:r>
              <a:rPr lang="en-US" dirty="0" smtClean="0"/>
              <a:t>Long Methods</a:t>
            </a:r>
            <a:endParaRPr lang="en-US" dirty="0"/>
          </a:p>
        </p:txBody>
      </p:sp>
      <p:sp>
        <p:nvSpPr>
          <p:cNvPr id="4" name="TextBox 3"/>
          <p:cNvSpPr txBox="1"/>
          <p:nvPr/>
        </p:nvSpPr>
        <p:spPr>
          <a:xfrm>
            <a:off x="-104994" y="0"/>
            <a:ext cx="9220200" cy="5478423"/>
          </a:xfrm>
          <a:prstGeom prst="rect">
            <a:avLst/>
          </a:prstGeom>
          <a:noFill/>
        </p:spPr>
        <p:txBody>
          <a:bodyPr wrap="square" rtlCol="0">
            <a:spAutoFit/>
          </a:bodyPr>
          <a:lstStyle/>
          <a:p>
            <a:r>
              <a:rPr lang="en-US" sz="1000" dirty="0">
                <a:solidFill>
                  <a:schemeClr val="accent2"/>
                </a:solidFill>
                <a:latin typeface="Handwriting - Dakota"/>
                <a:cs typeface="Handwriting - Dakota"/>
              </a:rPr>
              <a:t> // If a license key has been located...</a:t>
            </a:r>
          </a:p>
          <a:p>
            <a:r>
              <a:rPr lang="en-US" sz="1000" dirty="0">
                <a:solidFill>
                  <a:schemeClr val="accent2"/>
                </a:solidFill>
                <a:latin typeface="Handwriting - Dakota"/>
                <a:cs typeface="Handwriting - Dakota"/>
              </a:rPr>
              <a:t> if (</a:t>
            </a:r>
            <a:r>
              <a:rPr lang="en-US" sz="1000" dirty="0" err="1">
                <a:solidFill>
                  <a:schemeClr val="accent2"/>
                </a:solidFill>
                <a:latin typeface="Handwriting - Dakota"/>
                <a:cs typeface="Handwriting - Dakota"/>
              </a:rPr>
              <a:t>licenseKey</a:t>
            </a:r>
            <a:r>
              <a:rPr lang="en-US" sz="1000" dirty="0">
                <a:solidFill>
                  <a:schemeClr val="accent2"/>
                </a:solidFill>
                <a:latin typeface="Handwriting - Dakota"/>
                <a:cs typeface="Handwriting - Dakota"/>
              </a:rPr>
              <a:t> != null) {</a:t>
            </a:r>
          </a:p>
          <a:p>
            <a:r>
              <a:rPr lang="en-US" sz="1000" dirty="0">
                <a:solidFill>
                  <a:schemeClr val="accent2"/>
                </a:solidFill>
                <a:latin typeface="Handwriting - Dakota"/>
                <a:cs typeface="Handwriting - Dakota"/>
              </a:rPr>
              <a:t>   // Decrypt</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licenseKey</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ActiproLicenseProvider.DecryptString</a:t>
            </a:r>
            <a:r>
              <a:rPr lang="en-US" sz="1000" dirty="0">
                <a:solidFill>
                  <a:schemeClr val="accent2"/>
                </a:solidFill>
                <a:latin typeface="Handwriting - Dakota"/>
                <a:cs typeface="Handwriting - Dakota"/>
              </a:rPr>
              <a:t>(</a:t>
            </a:r>
            <a:r>
              <a:rPr lang="en-US" sz="1000" dirty="0" err="1">
                <a:solidFill>
                  <a:schemeClr val="accent2"/>
                </a:solidFill>
                <a:latin typeface="Handwriting - Dakota"/>
                <a:cs typeface="Handwriting - Dakota"/>
              </a:rPr>
              <a:t>licenseKey</a:t>
            </a:r>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encryptionKey</a:t>
            </a:r>
            <a:r>
              <a:rPr lang="en-US" sz="1000" dirty="0">
                <a:solidFill>
                  <a:schemeClr val="accent2"/>
                </a:solidFill>
                <a:latin typeface="Handwriting - Dakota"/>
                <a:cs typeface="Handwriting - Dakota"/>
              </a:rPr>
              <a:t>);</a:t>
            </a:r>
          </a:p>
          <a:p>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 Find the licensee and license key</a:t>
            </a:r>
          </a:p>
          <a:p>
            <a:r>
              <a:rPr lang="en-US" sz="1000" dirty="0">
                <a:solidFill>
                  <a:schemeClr val="accent2"/>
                </a:solidFill>
                <a:latin typeface="Handwriting - Dakota"/>
                <a:cs typeface="Handwriting - Dakota"/>
              </a:rPr>
              <a:t>   string[]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licenseKey.Split</a:t>
            </a:r>
            <a:r>
              <a:rPr lang="en-US" sz="1000" dirty="0">
                <a:solidFill>
                  <a:schemeClr val="accent2"/>
                </a:solidFill>
                <a:latin typeface="Handwriting - Dakota"/>
                <a:cs typeface="Handwriting - Dakota"/>
              </a:rPr>
              <a:t>(new Char[] { ';' });</a:t>
            </a:r>
          </a:p>
          <a:p>
            <a:r>
              <a:rPr lang="en-US" sz="1000" dirty="0">
                <a:solidFill>
                  <a:schemeClr val="accent2"/>
                </a:solidFill>
                <a:latin typeface="Handwriting - Dakota"/>
                <a:cs typeface="Handwriting - Dakota"/>
              </a:rPr>
              <a:t>   if (</a:t>
            </a:r>
            <a:r>
              <a:rPr lang="en-US" sz="1000" dirty="0" err="1">
                <a:solidFill>
                  <a:schemeClr val="accent2"/>
                </a:solidFill>
                <a:latin typeface="Handwriting - Dakota"/>
                <a:cs typeface="Handwriting - Dakota"/>
              </a:rPr>
              <a:t>BrowserInteropHelper.IsBrowserHosted</a:t>
            </a:r>
            <a:r>
              <a:rPr lang="en-US" sz="1000" dirty="0">
                <a:solidFill>
                  <a:schemeClr val="accent2"/>
                </a:solidFill>
                <a:latin typeface="Handwriting - Dakota"/>
                <a:cs typeface="Handwriting - Dakota"/>
              </a:rPr>
              <a:t>) {</a:t>
            </a:r>
          </a:p>
          <a:p>
            <a:r>
              <a:rPr lang="en-US" sz="1000" dirty="0">
                <a:solidFill>
                  <a:schemeClr val="accent2"/>
                </a:solidFill>
                <a:latin typeface="Handwriting - Dakota"/>
                <a:cs typeface="Handwriting - Dakota"/>
              </a:rPr>
              <a:t>     // XBAP licensing uses required assembly / licensee / license key</a:t>
            </a:r>
          </a:p>
          <a:p>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 Ensure that the specified assembly is in the </a:t>
            </a:r>
            <a:r>
              <a:rPr lang="en-US" sz="1000" dirty="0" err="1">
                <a:solidFill>
                  <a:schemeClr val="accent2"/>
                </a:solidFill>
                <a:latin typeface="Handwriting - Dakota"/>
                <a:cs typeface="Handwriting - Dakota"/>
              </a:rPr>
              <a:t>AppDomain</a:t>
            </a:r>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string </a:t>
            </a:r>
            <a:r>
              <a:rPr lang="en-US" sz="1000" dirty="0" err="1">
                <a:solidFill>
                  <a:schemeClr val="accent2"/>
                </a:solidFill>
                <a:latin typeface="Handwriting - Dakota"/>
                <a:cs typeface="Handwriting - Dakota"/>
              </a:rPr>
              <a:t>requiredAssemblyName</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[0].Trim();</a:t>
            </a:r>
          </a:p>
          <a:p>
            <a:r>
              <a:rPr lang="en-US" sz="1000" dirty="0">
                <a:solidFill>
                  <a:schemeClr val="accent2"/>
                </a:solidFill>
                <a:latin typeface="Handwriting - Dakota"/>
                <a:cs typeface="Handwriting - Dakota"/>
              </a:rPr>
              <a:t>     Assembly[] assemblies = </a:t>
            </a:r>
            <a:r>
              <a:rPr lang="en-US" sz="1000" dirty="0" err="1">
                <a:solidFill>
                  <a:schemeClr val="accent2"/>
                </a:solidFill>
                <a:latin typeface="Handwriting - Dakota"/>
                <a:cs typeface="Handwriting - Dakota"/>
              </a:rPr>
              <a:t>AppDomain.CurrentDomain.GetAssemblies</a:t>
            </a:r>
            <a:r>
              <a:rPr lang="en-US" sz="1000" dirty="0">
                <a:solidFill>
                  <a:schemeClr val="accent2"/>
                </a:solidFill>
                <a:latin typeface="Handwriting - Dakota"/>
                <a:cs typeface="Handwriting - Dakota"/>
              </a:rPr>
              <a:t>();</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bool</a:t>
            </a:r>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assemblyFound</a:t>
            </a:r>
            <a:r>
              <a:rPr lang="en-US" sz="1000" dirty="0">
                <a:solidFill>
                  <a:schemeClr val="accent2"/>
                </a:solidFill>
                <a:latin typeface="Handwriting - Dakota"/>
                <a:cs typeface="Handwriting - Dakota"/>
              </a:rPr>
              <a:t> = false;</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foreach</a:t>
            </a:r>
            <a:r>
              <a:rPr lang="en-US" sz="1000" dirty="0">
                <a:solidFill>
                  <a:schemeClr val="accent2"/>
                </a:solidFill>
                <a:latin typeface="Handwriting - Dakota"/>
                <a:cs typeface="Handwriting - Dakota"/>
              </a:rPr>
              <a:t> (Assembly </a:t>
            </a:r>
            <a:r>
              <a:rPr lang="en-US" sz="1000" dirty="0" err="1">
                <a:solidFill>
                  <a:schemeClr val="accent2"/>
                </a:solidFill>
                <a:latin typeface="Handwriting - Dakota"/>
                <a:cs typeface="Handwriting - Dakota"/>
              </a:rPr>
              <a:t>loadedAssembly</a:t>
            </a:r>
            <a:r>
              <a:rPr lang="en-US" sz="1000" dirty="0">
                <a:solidFill>
                  <a:schemeClr val="accent2"/>
                </a:solidFill>
                <a:latin typeface="Handwriting - Dakota"/>
                <a:cs typeface="Handwriting - Dakota"/>
              </a:rPr>
              <a:t> in assemblies) {</a:t>
            </a:r>
          </a:p>
          <a:p>
            <a:r>
              <a:rPr lang="en-US" sz="1000" dirty="0">
                <a:solidFill>
                  <a:schemeClr val="accent2"/>
                </a:solidFill>
                <a:latin typeface="Handwriting - Dakota"/>
                <a:cs typeface="Handwriting - Dakota"/>
              </a:rPr>
              <a:t>       if (</a:t>
            </a:r>
            <a:r>
              <a:rPr lang="en-US" sz="1000" dirty="0" err="1">
                <a:solidFill>
                  <a:schemeClr val="accent2"/>
                </a:solidFill>
                <a:latin typeface="Handwriting - Dakota"/>
                <a:cs typeface="Handwriting - Dakota"/>
              </a:rPr>
              <a:t>loadedAssembly.FullName.StartsWith</a:t>
            </a:r>
            <a:r>
              <a:rPr lang="en-US" sz="1000" dirty="0">
                <a:solidFill>
                  <a:schemeClr val="accent2"/>
                </a:solidFill>
                <a:latin typeface="Handwriting - Dakota"/>
                <a:cs typeface="Handwriting - Dakota"/>
              </a:rPr>
              <a:t>(</a:t>
            </a:r>
            <a:r>
              <a:rPr lang="en-US" sz="1000" dirty="0" err="1">
                <a:solidFill>
                  <a:schemeClr val="accent2"/>
                </a:solidFill>
                <a:latin typeface="Handwriting - Dakota"/>
                <a:cs typeface="Handwriting - Dakota"/>
              </a:rPr>
              <a:t>requiredAssemblyName</a:t>
            </a:r>
            <a:r>
              <a:rPr lang="en-US" sz="1000" dirty="0">
                <a:solidFill>
                  <a:schemeClr val="accent2"/>
                </a:solidFill>
                <a:latin typeface="Handwriting - Dakota"/>
                <a:cs typeface="Handwriting - Dakota"/>
              </a:rPr>
              <a:t> + ",", </a:t>
            </a:r>
            <a:r>
              <a:rPr lang="en-US" sz="1000" dirty="0" err="1">
                <a:solidFill>
                  <a:schemeClr val="accent2"/>
                </a:solidFill>
                <a:latin typeface="Handwriting - Dakota"/>
                <a:cs typeface="Handwriting - Dakota"/>
              </a:rPr>
              <a:t>StringCompari</a:t>
            </a:r>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assemblyFound</a:t>
            </a:r>
            <a:r>
              <a:rPr lang="en-US" sz="1000" dirty="0">
                <a:solidFill>
                  <a:schemeClr val="accent2"/>
                </a:solidFill>
                <a:latin typeface="Handwriting - Dakota"/>
                <a:cs typeface="Handwriting - Dakota"/>
              </a:rPr>
              <a:t> = true;</a:t>
            </a:r>
          </a:p>
          <a:p>
            <a:r>
              <a:rPr lang="en-US" sz="1000" dirty="0">
                <a:solidFill>
                  <a:schemeClr val="accent2"/>
                </a:solidFill>
                <a:latin typeface="Handwriting - Dakota"/>
                <a:cs typeface="Handwriting - Dakota"/>
              </a:rPr>
              <a:t>         break;</a:t>
            </a:r>
          </a:p>
          <a:p>
            <a:r>
              <a:rPr lang="en-US" sz="1000" dirty="0">
                <a:solidFill>
                  <a:schemeClr val="accent2"/>
                </a:solidFill>
                <a:latin typeface="Handwriting - Dakota"/>
                <a:cs typeface="Handwriting - Dakota"/>
              </a:rPr>
              <a:t>       }</a:t>
            </a:r>
          </a:p>
          <a:p>
            <a:r>
              <a:rPr lang="en-US" sz="1000" dirty="0">
                <a:solidFill>
                  <a:schemeClr val="accent2"/>
                </a:solidFill>
                <a:latin typeface="Handwriting - Dakota"/>
                <a:cs typeface="Handwriting - Dakota"/>
              </a:rPr>
              <a:t>     }</a:t>
            </a:r>
          </a:p>
          <a:p>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if ((</a:t>
            </a:r>
            <a:r>
              <a:rPr lang="en-US" sz="1000" dirty="0" err="1">
                <a:solidFill>
                  <a:schemeClr val="accent2"/>
                </a:solidFill>
                <a:latin typeface="Handwriting - Dakota"/>
                <a:cs typeface="Handwriting - Dakota"/>
              </a:rPr>
              <a:t>assemblyFound</a:t>
            </a:r>
            <a:r>
              <a:rPr lang="en-US" sz="1000" dirty="0">
                <a:solidFill>
                  <a:schemeClr val="accent2"/>
                </a:solidFill>
                <a:latin typeface="Handwriting - Dakota"/>
                <a:cs typeface="Handwriting - Dakota"/>
              </a:rPr>
              <a:t>) &amp;&amp; (</a:t>
            </a:r>
            <a:r>
              <a:rPr lang="en-US" sz="1000" dirty="0" err="1">
                <a:solidFill>
                  <a:schemeClr val="accent2"/>
                </a:solidFill>
                <a:latin typeface="Handwriting - Dakota"/>
                <a:cs typeface="Handwriting - Dakota"/>
              </a:rPr>
              <a:t>plainTextLicensee</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[2]) &amp;&amp; (</a:t>
            </a:r>
            <a:r>
              <a:rPr lang="en-US" sz="1000" dirty="0" err="1">
                <a:solidFill>
                  <a:schemeClr val="accent2"/>
                </a:solidFill>
                <a:latin typeface="Handwriting - Dakota"/>
                <a:cs typeface="Handwriting - Dakota"/>
              </a:rPr>
              <a:t>String.Compare</a:t>
            </a:r>
            <a:endParaRPr lang="en-US" sz="1000" dirty="0">
              <a:solidFill>
                <a:schemeClr val="accent2"/>
              </a:solidFill>
              <a:latin typeface="Handwriting - Dakota"/>
              <a:cs typeface="Handwriting - Dakota"/>
            </a:endParaRPr>
          </a:p>
          <a:p>
            <a:r>
              <a:rPr lang="en-US" sz="1000" dirty="0">
                <a:solidFill>
                  <a:schemeClr val="accent2"/>
                </a:solidFill>
                <a:latin typeface="Handwriting - Dakota"/>
                <a:cs typeface="Handwriting - Dakota"/>
              </a:rPr>
              <a:t>       // Assembly was found so use license data</a:t>
            </a:r>
          </a:p>
          <a:p>
            <a:r>
              <a:rPr lang="en-US" sz="1000" dirty="0">
                <a:solidFill>
                  <a:schemeClr val="accent2"/>
                </a:solidFill>
                <a:latin typeface="Handwriting - Dakota"/>
                <a:cs typeface="Handwriting - Dakota"/>
              </a:rPr>
              <a:t>       licensee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[2];</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licenseKey</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[1];</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sourceLocation</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ActiproLicenseSourceLocation.AssemblySavedContext</a:t>
            </a:r>
            <a:r>
              <a:rPr lang="en-US" sz="1000" dirty="0">
                <a:solidFill>
                  <a:schemeClr val="accent2"/>
                </a:solidFill>
                <a:latin typeface="Handwriting - Dakota"/>
                <a:cs typeface="Handwriting - Dakota"/>
              </a:rPr>
              <a:t>;</a:t>
            </a:r>
          </a:p>
          <a:p>
            <a:r>
              <a:rPr lang="en-US" sz="1000" dirty="0">
                <a:solidFill>
                  <a:schemeClr val="accent2"/>
                </a:solidFill>
                <a:latin typeface="Handwriting - Dakota"/>
                <a:cs typeface="Handwriting - Dakota"/>
              </a:rPr>
              <a:t>     }</a:t>
            </a:r>
          </a:p>
          <a:p>
            <a:r>
              <a:rPr lang="en-US" sz="1000" dirty="0">
                <a:solidFill>
                  <a:schemeClr val="accent2"/>
                </a:solidFill>
                <a:latin typeface="Handwriting - Dakota"/>
                <a:cs typeface="Handwriting - Dakota"/>
              </a:rPr>
              <a:t>   }</a:t>
            </a:r>
          </a:p>
          <a:p>
            <a:r>
              <a:rPr lang="en-US" sz="1000" dirty="0">
                <a:solidFill>
                  <a:schemeClr val="accent2"/>
                </a:solidFill>
                <a:latin typeface="Handwriting - Dakota"/>
                <a:cs typeface="Handwriting - Dakota"/>
              </a:rPr>
              <a:t>   else {</a:t>
            </a:r>
          </a:p>
          <a:p>
            <a:r>
              <a:rPr lang="en-US" sz="1000" dirty="0">
                <a:solidFill>
                  <a:schemeClr val="accent2"/>
                </a:solidFill>
                <a:latin typeface="Handwriting - Dakota"/>
                <a:cs typeface="Handwriting - Dakota"/>
              </a:rPr>
              <a:t>     // Regular licensing just uses licensee / license key</a:t>
            </a:r>
          </a:p>
          <a:p>
            <a:r>
              <a:rPr lang="en-US" sz="1000" dirty="0">
                <a:solidFill>
                  <a:schemeClr val="accent2"/>
                </a:solidFill>
                <a:latin typeface="Handwriting - Dakota"/>
                <a:cs typeface="Handwriting - Dakota"/>
              </a:rPr>
              <a:t>     licensee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[1];</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licenseKey</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licenseKeyData</a:t>
            </a:r>
            <a:r>
              <a:rPr lang="en-US" sz="1000" dirty="0">
                <a:solidFill>
                  <a:schemeClr val="accent2"/>
                </a:solidFill>
                <a:latin typeface="Handwriting - Dakota"/>
                <a:cs typeface="Handwriting - Dakota"/>
              </a:rPr>
              <a:t>[0];</a:t>
            </a:r>
          </a:p>
          <a:p>
            <a:r>
              <a:rPr lang="en-US" sz="1000" dirty="0">
                <a:solidFill>
                  <a:schemeClr val="accent2"/>
                </a:solidFill>
                <a:latin typeface="Handwriting - Dakota"/>
                <a:cs typeface="Handwriting - Dakota"/>
              </a:rPr>
              <a:t>     </a:t>
            </a:r>
            <a:r>
              <a:rPr lang="en-US" sz="1000" dirty="0" err="1">
                <a:solidFill>
                  <a:schemeClr val="accent2"/>
                </a:solidFill>
                <a:latin typeface="Handwriting - Dakota"/>
                <a:cs typeface="Handwriting - Dakota"/>
              </a:rPr>
              <a:t>sourceLocation</a:t>
            </a:r>
            <a:r>
              <a:rPr lang="en-US" sz="1000" dirty="0">
                <a:solidFill>
                  <a:schemeClr val="accent2"/>
                </a:solidFill>
                <a:latin typeface="Handwriting - Dakota"/>
                <a:cs typeface="Handwriting - Dakota"/>
              </a:rPr>
              <a:t> = </a:t>
            </a:r>
            <a:r>
              <a:rPr lang="en-US" sz="1000" dirty="0" err="1">
                <a:solidFill>
                  <a:schemeClr val="accent2"/>
                </a:solidFill>
                <a:latin typeface="Handwriting - Dakota"/>
                <a:cs typeface="Handwriting - Dakota"/>
              </a:rPr>
              <a:t>ActiproLicenseSourceLocation.AssemblySavedContext</a:t>
            </a:r>
            <a:r>
              <a:rPr lang="en-US" sz="1000" dirty="0">
                <a:solidFill>
                  <a:schemeClr val="accent2"/>
                </a:solidFill>
                <a:latin typeface="Handwriting - Dakota"/>
                <a:cs typeface="Handwriting - Dakota"/>
              </a:rPr>
              <a:t>;</a:t>
            </a:r>
          </a:p>
          <a:p>
            <a:r>
              <a:rPr lang="en-US" sz="1000" dirty="0">
                <a:solidFill>
                  <a:schemeClr val="accent2"/>
                </a:solidFill>
                <a:latin typeface="Handwriting - Dakota"/>
                <a:cs typeface="Handwriting - Dakota"/>
              </a:rPr>
              <a:t>   }</a:t>
            </a:r>
          </a:p>
          <a:p>
            <a:endParaRPr lang="en-US" sz="1000" dirty="0">
              <a:solidFill>
                <a:schemeClr val="accent2"/>
              </a:solidFill>
              <a:latin typeface="Handwriting - Dakota"/>
              <a:cs typeface="Handwriting - Dakota"/>
            </a:endParaRPr>
          </a:p>
        </p:txBody>
      </p:sp>
    </p:spTree>
    <p:extLst>
      <p:ext uri="{BB962C8B-B14F-4D97-AF65-F5344CB8AC3E}">
        <p14:creationId xmlns:p14="http://schemas.microsoft.com/office/powerpoint/2010/main" val="29376093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Encapsulation </a:t>
            </a:r>
            <a:br>
              <a:rPr lang="en-US" dirty="0" smtClean="0"/>
            </a:br>
            <a:r>
              <a:rPr lang="en-US" dirty="0" smtClean="0"/>
              <a:t>&amp; Readability </a:t>
            </a:r>
            <a:endParaRPr lang="en-US" dirty="0"/>
          </a:p>
        </p:txBody>
      </p:sp>
    </p:spTree>
    <p:extLst>
      <p:ext uri="{BB962C8B-B14F-4D97-AF65-F5344CB8AC3E}">
        <p14:creationId xmlns:p14="http://schemas.microsoft.com/office/powerpoint/2010/main" val="10384882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Merge Conflict</a:t>
            </a:r>
            <a:endParaRPr lang="en-US" dirty="0"/>
          </a:p>
        </p:txBody>
      </p:sp>
    </p:spTree>
    <p:extLst>
      <p:ext uri="{BB962C8B-B14F-4D97-AF65-F5344CB8AC3E}">
        <p14:creationId xmlns:p14="http://schemas.microsoft.com/office/powerpoint/2010/main" val="10384882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Play along at</a:t>
            </a:r>
            <a:endParaRPr lang="en-US" dirty="0"/>
          </a:p>
        </p:txBody>
      </p:sp>
      <p:sp>
        <p:nvSpPr>
          <p:cNvPr id="3" name="Subtitle 2"/>
          <p:cNvSpPr>
            <a:spLocks noGrp="1"/>
          </p:cNvSpPr>
          <p:nvPr>
            <p:ph type="subTitle" idx="1"/>
          </p:nvPr>
        </p:nvSpPr>
        <p:spPr>
          <a:xfrm>
            <a:off x="685800" y="1600200"/>
            <a:ext cx="7620000" cy="1962150"/>
          </a:xfrm>
        </p:spPr>
        <p:txBody>
          <a:bodyPr>
            <a:normAutofit fontScale="77500" lnSpcReduction="20000"/>
          </a:bodyPr>
          <a:lstStyle/>
          <a:p>
            <a:r>
              <a:rPr lang="en-US" dirty="0"/>
              <a:t>Slides: </a:t>
            </a:r>
            <a:endParaRPr lang="en-US" dirty="0" smtClean="0"/>
          </a:p>
          <a:p>
            <a:r>
              <a:rPr lang="en-US" dirty="0" smtClean="0">
                <a:hlinkClick r:id="rId2"/>
              </a:rPr>
              <a:t>llewellynfalco.blogspot.com</a:t>
            </a:r>
            <a:r>
              <a:rPr lang="en-US" dirty="0">
                <a:hlinkClick r:id="rId2"/>
              </a:rPr>
              <a:t>/p/sparrow-</a:t>
            </a:r>
            <a:r>
              <a:rPr lang="en-US" dirty="0" smtClean="0">
                <a:hlinkClick r:id="rId2"/>
              </a:rPr>
              <a:t>decks.html</a:t>
            </a:r>
            <a:endParaRPr lang="en-US" dirty="0" smtClean="0"/>
          </a:p>
          <a:p>
            <a:endParaRPr lang="en-US" dirty="0" smtClean="0"/>
          </a:p>
          <a:p>
            <a:r>
              <a:rPr lang="en-US" dirty="0" smtClean="0"/>
              <a:t>Phone game: </a:t>
            </a:r>
          </a:p>
          <a:p>
            <a:r>
              <a:rPr lang="en-US" dirty="0" smtClean="0">
                <a:hlinkClick r:id="rId3"/>
              </a:rPr>
              <a:t>bit.ly/sparrowdecks</a:t>
            </a:r>
            <a:endParaRPr lang="en-US" dirty="0" smtClean="0"/>
          </a:p>
          <a:p>
            <a:endParaRPr lang="en-US" dirty="0" smtClean="0"/>
          </a:p>
          <a:p>
            <a:endParaRPr lang="en-US" dirty="0"/>
          </a:p>
        </p:txBody>
      </p:sp>
    </p:spTree>
    <p:extLst>
      <p:ext uri="{BB962C8B-B14F-4D97-AF65-F5344CB8AC3E}">
        <p14:creationId xmlns:p14="http://schemas.microsoft.com/office/powerpoint/2010/main" val="3958654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9600" y="2343150"/>
            <a:ext cx="4572000" cy="827742"/>
          </a:xfrm>
        </p:spPr>
        <p:txBody>
          <a:bodyPr/>
          <a:lstStyle/>
          <a:p>
            <a:r>
              <a:rPr lang="en-US" dirty="0" smtClean="0"/>
              <a:t>Bad Names</a:t>
            </a:r>
            <a:endParaRPr lang="en-US" dirty="0"/>
          </a:p>
        </p:txBody>
      </p:sp>
      <p:pic>
        <p:nvPicPr>
          <p:cNvPr id="4" name="Picture 3" descr="7c45952eae4438d01507ea0e87adcbef.jpg"/>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4800" y="1352550"/>
            <a:ext cx="3901783" cy="2482953"/>
          </a:xfrm>
          <a:prstGeom prst="rect">
            <a:avLst/>
          </a:prstGeom>
        </p:spPr>
      </p:pic>
      <p:sp>
        <p:nvSpPr>
          <p:cNvPr id="6" name="Rectangle 5"/>
          <p:cNvSpPr/>
          <p:nvPr/>
        </p:nvSpPr>
        <p:spPr>
          <a:xfrm>
            <a:off x="304800" y="1352550"/>
            <a:ext cx="3962400" cy="1981200"/>
          </a:xfrm>
          <a:prstGeom prst="rect">
            <a:avLst/>
          </a:prstGeom>
          <a:solidFill>
            <a:srgbClr val="F2F2F2">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04800" y="3486150"/>
            <a:ext cx="3962400" cy="533400"/>
          </a:xfrm>
          <a:prstGeom prst="rect">
            <a:avLst/>
          </a:prstGeom>
          <a:solidFill>
            <a:srgbClr val="F2F2F2">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90600" y="3333750"/>
            <a:ext cx="3276600" cy="152400"/>
          </a:xfrm>
          <a:prstGeom prst="rect">
            <a:avLst/>
          </a:prstGeom>
          <a:solidFill>
            <a:srgbClr val="F2F2F2">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04800" y="3333750"/>
            <a:ext cx="76200" cy="152400"/>
          </a:xfrm>
          <a:prstGeom prst="rect">
            <a:avLst/>
          </a:prstGeom>
          <a:solidFill>
            <a:srgbClr val="F2F2F2">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9839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Time to Onboard New Employees</a:t>
            </a:r>
            <a:endParaRPr lang="en-US" dirty="0"/>
          </a:p>
        </p:txBody>
      </p:sp>
    </p:spTree>
    <p:extLst>
      <p:ext uri="{BB962C8B-B14F-4D97-AF65-F5344CB8AC3E}">
        <p14:creationId xmlns:p14="http://schemas.microsoft.com/office/powerpoint/2010/main" val="12752564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Silo’s</a:t>
            </a:r>
            <a:endParaRPr lang="en-US" dirty="0"/>
          </a:p>
        </p:txBody>
      </p:sp>
    </p:spTree>
    <p:extLst>
      <p:ext uri="{BB962C8B-B14F-4D97-AF65-F5344CB8AC3E}">
        <p14:creationId xmlns:p14="http://schemas.microsoft.com/office/powerpoint/2010/main" val="22937775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Lingo</a:t>
            </a:r>
            <a:endParaRPr lang="en-US" dirty="0"/>
          </a:p>
        </p:txBody>
      </p:sp>
    </p:spTree>
    <p:extLst>
      <p:ext uri="{BB962C8B-B14F-4D97-AF65-F5344CB8AC3E}">
        <p14:creationId xmlns:p14="http://schemas.microsoft.com/office/powerpoint/2010/main" val="28837402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228600" y="1123950"/>
            <a:ext cx="8665251" cy="2895600"/>
            <a:chOff x="178992" y="487848"/>
            <a:chExt cx="15687078" cy="5242030"/>
          </a:xfrm>
        </p:grpSpPr>
        <p:sp>
          <p:nvSpPr>
            <p:cNvPr id="36" name="Rectangle 35"/>
            <p:cNvSpPr/>
            <p:nvPr/>
          </p:nvSpPr>
          <p:spPr>
            <a:xfrm>
              <a:off x="639942" y="4898881"/>
              <a:ext cx="5935876" cy="646331"/>
            </a:xfrm>
            <a:prstGeom prst="rect">
              <a:avLst/>
            </a:prstGeom>
          </p:spPr>
          <p:txBody>
            <a:bodyPr wrap="square">
              <a:spAutoFit/>
            </a:bodyPr>
            <a:lstStyle/>
            <a:p>
              <a:pPr algn="ctr"/>
              <a:r>
                <a:rPr lang="en-US" sz="1200" b="1" dirty="0" smtClean="0">
                  <a:solidFill>
                    <a:srgbClr val="A6A6A6"/>
                  </a:solidFill>
                  <a:latin typeface="Courier"/>
                  <a:cs typeface="Courier"/>
                </a:rPr>
                <a:t>DoSomething</a:t>
              </a:r>
            </a:p>
            <a:p>
              <a:pPr algn="ctr"/>
              <a:r>
                <a:rPr lang="en-US" sz="1200" b="1" dirty="0" smtClean="0">
                  <a:solidFill>
                    <a:srgbClr val="A6A6A6"/>
                  </a:solidFill>
                  <a:latin typeface="Courier"/>
                  <a:cs typeface="Courier"/>
                </a:rPr>
                <a:t>EvilTo</a:t>
              </a:r>
            </a:p>
            <a:p>
              <a:pPr algn="ctr"/>
              <a:r>
                <a:rPr lang="en-US" sz="1200" b="1" dirty="0" smtClean="0">
                  <a:solidFill>
                    <a:srgbClr val="A6A6A6"/>
                  </a:solidFill>
                  <a:latin typeface="Courier"/>
                  <a:cs typeface="Courier"/>
                </a:rPr>
                <a:t>Database()</a:t>
              </a:r>
              <a:endParaRPr lang="en-US" sz="1200" b="1" dirty="0">
                <a:solidFill>
                  <a:srgbClr val="A6A6A6"/>
                </a:solidFill>
                <a:latin typeface="Courier"/>
                <a:cs typeface="Courier"/>
              </a:endParaRPr>
            </a:p>
          </p:txBody>
        </p:sp>
        <p:sp>
          <p:nvSpPr>
            <p:cNvPr id="37" name="Rectangle 36"/>
            <p:cNvSpPr/>
            <p:nvPr/>
          </p:nvSpPr>
          <p:spPr>
            <a:xfrm>
              <a:off x="748912" y="4898882"/>
              <a:ext cx="1170217" cy="501463"/>
            </a:xfrm>
            <a:prstGeom prst="rect">
              <a:avLst/>
            </a:prstGeom>
          </p:spPr>
          <p:txBody>
            <a:bodyPr wrap="none">
              <a:spAutoFit/>
            </a:bodyPr>
            <a:lstStyle/>
            <a:p>
              <a:pPr algn="ctr"/>
              <a:r>
                <a:rPr lang="en-US" sz="1200" b="1" dirty="0">
                  <a:solidFill>
                    <a:srgbClr val="A6A6A6"/>
                  </a:solidFill>
                  <a:latin typeface="Courier"/>
                  <a:cs typeface="Courier"/>
                </a:rPr>
                <a:t>F</a:t>
              </a:r>
              <a:r>
                <a:rPr lang="en-US" sz="1200" b="1" dirty="0" smtClean="0">
                  <a:solidFill>
                    <a:srgbClr val="A6A6A6"/>
                  </a:solidFill>
                  <a:latin typeface="Courier"/>
                  <a:cs typeface="Courier"/>
                </a:rPr>
                <a:t>oo()</a:t>
              </a:r>
            </a:p>
          </p:txBody>
        </p:sp>
        <p:sp>
          <p:nvSpPr>
            <p:cNvPr id="38" name="Rectangle 37"/>
            <p:cNvSpPr/>
            <p:nvPr/>
          </p:nvSpPr>
          <p:spPr>
            <a:xfrm>
              <a:off x="4842282" y="4529549"/>
              <a:ext cx="3055508" cy="1200329"/>
            </a:xfrm>
            <a:prstGeom prst="rect">
              <a:avLst/>
            </a:prstGeom>
          </p:spPr>
          <p:txBody>
            <a:bodyPr wrap="square">
              <a:spAutoFit/>
            </a:bodyPr>
            <a:lstStyle/>
            <a:p>
              <a:pPr algn="ctr"/>
              <a:r>
                <a:rPr lang="en-US" sz="1200" b="1" dirty="0" smtClean="0">
                  <a:solidFill>
                    <a:srgbClr val="A6A6A6"/>
                  </a:solidFill>
                  <a:latin typeface="Courier"/>
                  <a:cs typeface="Courier"/>
                </a:rPr>
                <a:t>ParseXml</a:t>
              </a:r>
            </a:p>
            <a:p>
              <a:pPr algn="ctr"/>
              <a:r>
                <a:rPr lang="en-US" sz="1200" b="1" dirty="0" smtClean="0">
                  <a:solidFill>
                    <a:srgbClr val="A6A6A6"/>
                  </a:solidFill>
                  <a:latin typeface="Courier"/>
                  <a:cs typeface="Courier"/>
                </a:rPr>
                <a:t>AndStoreFlight</a:t>
              </a:r>
            </a:p>
            <a:p>
              <a:pPr algn="ctr"/>
              <a:r>
                <a:rPr lang="en-US" sz="1200" b="1" dirty="0" smtClean="0">
                  <a:solidFill>
                    <a:srgbClr val="A6A6A6"/>
                  </a:solidFill>
                  <a:latin typeface="Courier"/>
                  <a:cs typeface="Courier"/>
                </a:rPr>
                <a:t>ToDatabase</a:t>
              </a:r>
            </a:p>
            <a:p>
              <a:pPr algn="ctr"/>
              <a:r>
                <a:rPr lang="en-US" sz="1200" b="1" dirty="0" smtClean="0">
                  <a:solidFill>
                    <a:srgbClr val="A6A6A6"/>
                  </a:solidFill>
                  <a:latin typeface="Courier"/>
                  <a:cs typeface="Courier"/>
                </a:rPr>
                <a:t>AndLocalCache</a:t>
              </a:r>
            </a:p>
            <a:p>
              <a:pPr algn="ctr"/>
              <a:r>
                <a:rPr lang="en-US" sz="1200" b="1" dirty="0" smtClean="0">
                  <a:solidFill>
                    <a:srgbClr val="A6A6A6"/>
                  </a:solidFill>
                  <a:latin typeface="Courier"/>
                  <a:cs typeface="Courier"/>
                </a:rPr>
                <a:t>AndStart</a:t>
              </a:r>
            </a:p>
            <a:p>
              <a:pPr algn="ctr"/>
              <a:r>
                <a:rPr lang="en-US" sz="1200" b="1" dirty="0" smtClean="0">
                  <a:solidFill>
                    <a:srgbClr val="A6A6A6"/>
                  </a:solidFill>
                  <a:latin typeface="Courier"/>
                  <a:cs typeface="Courier"/>
                </a:rPr>
                <a:t>Processing()</a:t>
              </a:r>
              <a:endParaRPr lang="en-US" sz="1200" b="1" dirty="0">
                <a:solidFill>
                  <a:srgbClr val="A6A6A6"/>
                </a:solidFill>
                <a:latin typeface="Courier"/>
                <a:cs typeface="Courier"/>
              </a:endParaRPr>
            </a:p>
          </p:txBody>
        </p:sp>
        <p:sp>
          <p:nvSpPr>
            <p:cNvPr id="39" name="Rectangle 38"/>
            <p:cNvSpPr/>
            <p:nvPr/>
          </p:nvSpPr>
          <p:spPr>
            <a:xfrm>
              <a:off x="7041349" y="4898881"/>
              <a:ext cx="4329218" cy="830997"/>
            </a:xfrm>
            <a:prstGeom prst="rect">
              <a:avLst/>
            </a:prstGeom>
          </p:spPr>
          <p:txBody>
            <a:bodyPr wrap="square">
              <a:spAutoFit/>
            </a:bodyPr>
            <a:lstStyle/>
            <a:p>
              <a:pPr algn="ctr"/>
              <a:r>
                <a:rPr lang="en-US" sz="1200" b="1" dirty="0" smtClean="0">
                  <a:solidFill>
                    <a:srgbClr val="A6A6A6"/>
                  </a:solidFill>
                  <a:latin typeface="Courier"/>
                  <a:cs typeface="Courier"/>
                </a:rPr>
                <a:t>StoreFlight</a:t>
              </a:r>
            </a:p>
            <a:p>
              <a:pPr algn="ctr"/>
              <a:r>
                <a:rPr lang="en-US" sz="1200" b="1" dirty="0" smtClean="0">
                  <a:solidFill>
                    <a:srgbClr val="A6A6A6"/>
                  </a:solidFill>
                  <a:latin typeface="Courier"/>
                  <a:cs typeface="Courier"/>
                </a:rPr>
                <a:t>ToDatabase</a:t>
              </a:r>
            </a:p>
            <a:p>
              <a:pPr algn="ctr"/>
              <a:r>
                <a:rPr lang="en-US" sz="1200" b="1" dirty="0" smtClean="0">
                  <a:solidFill>
                    <a:srgbClr val="A6A6A6"/>
                  </a:solidFill>
                  <a:latin typeface="Courier"/>
                  <a:cs typeface="Courier"/>
                </a:rPr>
                <a:t>AndStart</a:t>
              </a:r>
            </a:p>
            <a:p>
              <a:pPr algn="ctr"/>
              <a:r>
                <a:rPr lang="en-US" sz="1200" b="1" dirty="0" smtClean="0">
                  <a:solidFill>
                    <a:srgbClr val="A6A6A6"/>
                  </a:solidFill>
                  <a:latin typeface="Courier"/>
                  <a:cs typeface="Courier"/>
                </a:rPr>
                <a:t>Processing()</a:t>
              </a:r>
              <a:endParaRPr lang="en-US" sz="1200" b="1" dirty="0">
                <a:solidFill>
                  <a:srgbClr val="A6A6A6"/>
                </a:solidFill>
                <a:latin typeface="Courier"/>
                <a:cs typeface="Courier"/>
              </a:endParaRPr>
            </a:p>
          </p:txBody>
        </p:sp>
        <p:sp>
          <p:nvSpPr>
            <p:cNvPr id="40" name="Rectangle 39"/>
            <p:cNvSpPr/>
            <p:nvPr/>
          </p:nvSpPr>
          <p:spPr>
            <a:xfrm>
              <a:off x="9569500" y="4842911"/>
              <a:ext cx="3602134" cy="646331"/>
            </a:xfrm>
            <a:prstGeom prst="rect">
              <a:avLst/>
            </a:prstGeom>
          </p:spPr>
          <p:txBody>
            <a:bodyPr wrap="square">
              <a:spAutoFit/>
            </a:bodyPr>
            <a:lstStyle/>
            <a:p>
              <a:pPr algn="ctr"/>
              <a:r>
                <a:rPr lang="en-US" sz="1200" b="1" dirty="0" smtClean="0">
                  <a:solidFill>
                    <a:srgbClr val="A6A6A6"/>
                  </a:solidFill>
                  <a:latin typeface="Courier"/>
                  <a:cs typeface="Courier"/>
                </a:rPr>
                <a:t>Begin</a:t>
              </a:r>
            </a:p>
            <a:p>
              <a:pPr algn="ctr"/>
              <a:r>
                <a:rPr lang="en-US" sz="1200" b="1" dirty="0" smtClean="0">
                  <a:solidFill>
                    <a:srgbClr val="A6A6A6"/>
                  </a:solidFill>
                  <a:latin typeface="Courier"/>
                  <a:cs typeface="Courier"/>
                </a:rPr>
                <a:t>Tracking</a:t>
              </a:r>
            </a:p>
            <a:p>
              <a:pPr algn="ctr"/>
              <a:r>
                <a:rPr lang="en-US" sz="1200" b="1" dirty="0" smtClean="0">
                  <a:solidFill>
                    <a:srgbClr val="A6A6A6"/>
                  </a:solidFill>
                  <a:latin typeface="Courier"/>
                  <a:cs typeface="Courier"/>
                </a:rPr>
                <a:t>Flight()</a:t>
              </a:r>
              <a:endParaRPr lang="en-US" sz="1200" b="1" dirty="0">
                <a:solidFill>
                  <a:srgbClr val="A6A6A6"/>
                </a:solidFill>
                <a:latin typeface="Courier"/>
                <a:cs typeface="Courier"/>
              </a:endParaRPr>
            </a:p>
          </p:txBody>
        </p:sp>
        <p:sp>
          <p:nvSpPr>
            <p:cNvPr id="41" name="Chevron 40"/>
            <p:cNvSpPr/>
            <p:nvPr/>
          </p:nvSpPr>
          <p:spPr>
            <a:xfrm>
              <a:off x="10349105" y="1640385"/>
              <a:ext cx="3213532" cy="2920473"/>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smtClean="0">
                  <a:solidFill>
                    <a:prstClr val="white"/>
                  </a:solidFill>
                  <a:latin typeface="Calibri"/>
                </a:rPr>
                <a:t>         Intent</a:t>
              </a:r>
            </a:p>
          </p:txBody>
        </p:sp>
        <p:sp>
          <p:nvSpPr>
            <p:cNvPr id="42" name="Chevron 41"/>
            <p:cNvSpPr/>
            <p:nvPr/>
          </p:nvSpPr>
          <p:spPr>
            <a:xfrm>
              <a:off x="3120115" y="1640385"/>
              <a:ext cx="3517027" cy="2920473"/>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smtClean="0">
                  <a:solidFill>
                    <a:prstClr val="white"/>
                  </a:solidFill>
                  <a:latin typeface="Calibri"/>
                </a:rPr>
                <a:t>         Honest</a:t>
              </a:r>
            </a:p>
          </p:txBody>
        </p:sp>
        <p:sp>
          <p:nvSpPr>
            <p:cNvPr id="43" name="Chevron 42"/>
            <p:cNvSpPr/>
            <p:nvPr/>
          </p:nvSpPr>
          <p:spPr>
            <a:xfrm>
              <a:off x="5302432" y="1640385"/>
              <a:ext cx="4014548" cy="2920473"/>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smtClean="0">
                  <a:solidFill>
                    <a:prstClr val="white"/>
                  </a:solidFill>
                  <a:latin typeface="Calibri"/>
                </a:rPr>
                <a:t>Honest</a:t>
              </a:r>
              <a:r>
                <a:rPr lang="en-US" dirty="0">
                  <a:solidFill>
                    <a:prstClr val="white"/>
                  </a:solidFill>
                  <a:latin typeface="Calibri"/>
                </a:rPr>
                <a:t> </a:t>
              </a:r>
              <a:r>
                <a:rPr lang="en-US" dirty="0" smtClean="0">
                  <a:solidFill>
                    <a:prstClr val="white"/>
                  </a:solidFill>
                  <a:latin typeface="Calibri"/>
                </a:rPr>
                <a:t> &amp; </a:t>
              </a:r>
            </a:p>
            <a:p>
              <a:r>
                <a:rPr lang="en-US" dirty="0" smtClean="0">
                  <a:solidFill>
                    <a:prstClr val="white"/>
                  </a:solidFill>
                  <a:latin typeface="Calibri"/>
                </a:rPr>
                <a:t>Complete</a:t>
              </a:r>
            </a:p>
          </p:txBody>
        </p:sp>
        <p:sp>
          <p:nvSpPr>
            <p:cNvPr id="44" name="Chevron 43"/>
            <p:cNvSpPr/>
            <p:nvPr/>
          </p:nvSpPr>
          <p:spPr>
            <a:xfrm>
              <a:off x="8022934" y="1640385"/>
              <a:ext cx="3671158" cy="2920473"/>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solidFill>
                    <a:prstClr val="white"/>
                  </a:solidFill>
                  <a:latin typeface="Calibri"/>
                </a:rPr>
                <a:t>Does the </a:t>
              </a:r>
            </a:p>
            <a:p>
              <a:r>
                <a:rPr lang="en-US" dirty="0">
                  <a:solidFill>
                    <a:prstClr val="white"/>
                  </a:solidFill>
                  <a:latin typeface="Calibri"/>
                </a:rPr>
                <a:t>Right </a:t>
              </a:r>
              <a:r>
                <a:rPr lang="en-US" dirty="0" smtClean="0">
                  <a:solidFill>
                    <a:prstClr val="white"/>
                  </a:solidFill>
                  <a:latin typeface="Calibri"/>
                </a:rPr>
                <a:t>Thing</a:t>
              </a:r>
            </a:p>
            <a:p>
              <a:endParaRPr lang="en-US" dirty="0">
                <a:solidFill>
                  <a:prstClr val="white"/>
                </a:solidFill>
                <a:latin typeface="Calibri"/>
              </a:endParaRPr>
            </a:p>
          </p:txBody>
        </p:sp>
        <p:sp>
          <p:nvSpPr>
            <p:cNvPr id="45" name="Chevron 44"/>
            <p:cNvSpPr/>
            <p:nvPr/>
          </p:nvSpPr>
          <p:spPr>
            <a:xfrm>
              <a:off x="12211344" y="1640385"/>
              <a:ext cx="3654726" cy="2920473"/>
            </a:xfrm>
            <a:prstGeom prst="chevron">
              <a:avLst/>
            </a:prstGeom>
            <a:gradFill flip="none" rotWithShape="1">
              <a:gsLst>
                <a:gs pos="0">
                  <a:srgbClr val="29923D"/>
                </a:gs>
                <a:gs pos="100000">
                  <a:srgbClr val="39CC56"/>
                </a:gs>
              </a:gsLst>
              <a:lin ang="16200000" scaled="0"/>
              <a:tileRect/>
            </a:gradFill>
          </p:spPr>
          <p:style>
            <a:lnRef idx="1">
              <a:schemeClr val="accent3"/>
            </a:lnRef>
            <a:fillRef idx="3">
              <a:schemeClr val="accent3"/>
            </a:fillRef>
            <a:effectRef idx="2">
              <a:schemeClr val="accent3"/>
            </a:effectRef>
            <a:fontRef idx="minor">
              <a:schemeClr val="lt1"/>
            </a:fontRef>
          </p:style>
          <p:txBody>
            <a:bodyPr wrap="none" lIns="0" rIns="0" rtlCol="0" anchor="ctr"/>
            <a:lstStyle/>
            <a:p>
              <a:r>
                <a:rPr lang="en-US" sz="1500" dirty="0" smtClean="0">
                  <a:solidFill>
                    <a:prstClr val="white"/>
                  </a:solidFill>
                  <a:latin typeface="Calibri"/>
                </a:rPr>
                <a:t>Domain </a:t>
              </a:r>
            </a:p>
            <a:p>
              <a:r>
                <a:rPr lang="en-US" sz="1500" dirty="0" smtClean="0">
                  <a:solidFill>
                    <a:prstClr val="white"/>
                  </a:solidFill>
                  <a:latin typeface="Calibri"/>
                </a:rPr>
                <a:t>Abstraction</a:t>
              </a:r>
            </a:p>
          </p:txBody>
        </p:sp>
        <p:sp>
          <p:nvSpPr>
            <p:cNvPr id="46" name="Rectangle 45"/>
            <p:cNvSpPr/>
            <p:nvPr/>
          </p:nvSpPr>
          <p:spPr>
            <a:xfrm>
              <a:off x="12024296" y="4883201"/>
              <a:ext cx="3692985" cy="646331"/>
            </a:xfrm>
            <a:prstGeom prst="rect">
              <a:avLst/>
            </a:prstGeom>
          </p:spPr>
          <p:txBody>
            <a:bodyPr wrap="square">
              <a:spAutoFit/>
            </a:bodyPr>
            <a:lstStyle/>
            <a:p>
              <a:pPr algn="ctr"/>
              <a:r>
                <a:rPr lang="en-US" sz="1200" b="1" dirty="0" smtClean="0">
                  <a:solidFill>
                    <a:prstClr val="black">
                      <a:lumMod val="50000"/>
                      <a:lumOff val="50000"/>
                    </a:prstClr>
                  </a:solidFill>
                  <a:latin typeface="Courier"/>
                  <a:cs typeface="Courier"/>
                </a:rPr>
                <a:t>Monitoring</a:t>
              </a:r>
            </a:p>
            <a:p>
              <a:pPr algn="ctr"/>
              <a:r>
                <a:rPr lang="en-US" sz="1200" b="1" dirty="0" smtClean="0">
                  <a:solidFill>
                    <a:prstClr val="black">
                      <a:lumMod val="50000"/>
                      <a:lumOff val="50000"/>
                    </a:prstClr>
                  </a:solidFill>
                  <a:latin typeface="Courier"/>
                  <a:cs typeface="Courier"/>
                </a:rPr>
                <a:t>Panel</a:t>
              </a:r>
            </a:p>
            <a:p>
              <a:pPr algn="ctr"/>
              <a:r>
                <a:rPr lang="en-US" sz="1200" b="1" dirty="0" smtClean="0">
                  <a:solidFill>
                    <a:srgbClr val="A6A6A6"/>
                  </a:solidFill>
                  <a:latin typeface="Courier"/>
                  <a:cs typeface="Courier"/>
                </a:rPr>
                <a:t>.Add(</a:t>
              </a:r>
              <a:r>
                <a:rPr lang="en-US" sz="1200" b="1" dirty="0" smtClean="0">
                  <a:solidFill>
                    <a:srgbClr val="7F7F7F"/>
                  </a:solidFill>
                  <a:latin typeface="Courier"/>
                  <a:cs typeface="Courier"/>
                </a:rPr>
                <a:t>flight</a:t>
              </a:r>
              <a:r>
                <a:rPr lang="en-US" sz="1200" b="1" dirty="0" smtClean="0">
                  <a:solidFill>
                    <a:srgbClr val="A6A6A6"/>
                  </a:solidFill>
                  <a:latin typeface="Courier"/>
                  <a:cs typeface="Courier"/>
                </a:rPr>
                <a:t>)</a:t>
              </a:r>
              <a:endParaRPr lang="en-US" sz="1200" b="1" dirty="0">
                <a:solidFill>
                  <a:srgbClr val="A6A6A6"/>
                </a:solidFill>
                <a:latin typeface="Courier"/>
                <a:cs typeface="Courier"/>
              </a:endParaRPr>
            </a:p>
          </p:txBody>
        </p:sp>
        <p:sp>
          <p:nvSpPr>
            <p:cNvPr id="47" name="Rectangle 46"/>
            <p:cNvSpPr/>
            <p:nvPr/>
          </p:nvSpPr>
          <p:spPr>
            <a:xfrm>
              <a:off x="1523562" y="487848"/>
              <a:ext cx="12766163" cy="461665"/>
            </a:xfrm>
            <a:prstGeom prst="rect">
              <a:avLst/>
            </a:prstGeom>
          </p:spPr>
          <p:txBody>
            <a:bodyPr wrap="square">
              <a:spAutoFit/>
            </a:bodyPr>
            <a:lstStyle/>
            <a:p>
              <a:pPr algn="ctr"/>
              <a:r>
                <a:rPr lang="en-US" sz="2400" dirty="0" smtClean="0">
                  <a:solidFill>
                    <a:prstClr val="white">
                      <a:lumMod val="65000"/>
                    </a:prstClr>
                  </a:solidFill>
                  <a:latin typeface="Iowan Old Style Black"/>
                  <a:cs typeface="Iowan Old Style Black"/>
                </a:rPr>
                <a:t>The 7 stages of naming </a:t>
              </a:r>
              <a:endParaRPr lang="en-US" sz="2400" dirty="0">
                <a:solidFill>
                  <a:prstClr val="white">
                    <a:lumMod val="65000"/>
                  </a:prstClr>
                </a:solidFill>
                <a:latin typeface="Iowan Old Style Black"/>
                <a:cs typeface="Iowan Old Style Black"/>
              </a:endParaRPr>
            </a:p>
          </p:txBody>
        </p:sp>
        <p:sp>
          <p:nvSpPr>
            <p:cNvPr id="48" name="Rectangle 47"/>
            <p:cNvSpPr/>
            <p:nvPr/>
          </p:nvSpPr>
          <p:spPr>
            <a:xfrm>
              <a:off x="7733882" y="3423358"/>
              <a:ext cx="2979428" cy="646331"/>
            </a:xfrm>
            <a:prstGeom prst="rect">
              <a:avLst/>
            </a:prstGeom>
          </p:spPr>
          <p:txBody>
            <a:bodyPr wrap="square">
              <a:spAutoFit/>
            </a:bodyPr>
            <a:lstStyle/>
            <a:p>
              <a:r>
                <a:rPr lang="en-US" sz="1200" b="1" dirty="0" smtClean="0">
                  <a:solidFill>
                    <a:prstClr val="black">
                      <a:lumMod val="75000"/>
                      <a:lumOff val="25000"/>
                    </a:prstClr>
                  </a:solidFill>
                  <a:latin typeface="Courier"/>
                  <a:cs typeface="Courier"/>
                </a:rPr>
                <a:t>        </a:t>
              </a:r>
              <a:r>
                <a:rPr lang="en-US" sz="1200" b="1" dirty="0" smtClean="0">
                  <a:solidFill>
                    <a:srgbClr val="7F7F7F"/>
                  </a:solidFill>
                  <a:latin typeface="Courier"/>
                  <a:cs typeface="Courier"/>
                </a:rPr>
                <a:t>Start</a:t>
              </a:r>
            </a:p>
            <a:p>
              <a:pPr algn="ctr"/>
              <a:r>
                <a:rPr lang="en-US" sz="1200" b="1" dirty="0" smtClean="0">
                  <a:solidFill>
                    <a:srgbClr val="7F7F7F"/>
                  </a:solidFill>
                  <a:latin typeface="Courier"/>
                  <a:cs typeface="Courier"/>
                </a:rPr>
                <a:t>    Structural</a:t>
              </a:r>
              <a:r>
                <a:rPr lang="en-US" sz="1200" b="1" dirty="0" smtClean="0">
                  <a:solidFill>
                    <a:prstClr val="black">
                      <a:lumMod val="75000"/>
                      <a:lumOff val="25000"/>
                    </a:prstClr>
                  </a:solidFill>
                  <a:latin typeface="Courier"/>
                  <a:cs typeface="Courier"/>
                </a:rPr>
                <a:t> </a:t>
              </a:r>
            </a:p>
            <a:p>
              <a:pPr algn="ctr"/>
              <a:r>
                <a:rPr lang="en-US" sz="1200" b="1" dirty="0" smtClean="0">
                  <a:solidFill>
                    <a:prstClr val="black">
                      <a:lumMod val="75000"/>
                      <a:lumOff val="25000"/>
                    </a:prstClr>
                  </a:solidFill>
                  <a:latin typeface="Courier"/>
                  <a:cs typeface="Courier"/>
                </a:rPr>
                <a:t>Refactoring </a:t>
              </a:r>
            </a:p>
          </p:txBody>
        </p:sp>
        <p:sp>
          <p:nvSpPr>
            <p:cNvPr id="49" name="Rectangle 48"/>
            <p:cNvSpPr/>
            <p:nvPr/>
          </p:nvSpPr>
          <p:spPr>
            <a:xfrm>
              <a:off x="9044868" y="1217439"/>
              <a:ext cx="2979428" cy="246221"/>
            </a:xfrm>
            <a:prstGeom prst="rect">
              <a:avLst/>
            </a:prstGeom>
          </p:spPr>
          <p:txBody>
            <a:bodyPr wrap="square">
              <a:spAutoFit/>
            </a:bodyPr>
            <a:lstStyle/>
            <a:p>
              <a:pPr algn="ctr"/>
              <a:r>
                <a:rPr lang="en-US" sz="1000" dirty="0" smtClean="0">
                  <a:solidFill>
                    <a:srgbClr val="A6A6A6"/>
                  </a:solidFill>
                  <a:latin typeface="Courier"/>
                  <a:cs typeface="Courier"/>
                </a:rPr>
                <a:t>By ArloBelshee</a:t>
              </a:r>
              <a:endParaRPr lang="en-US" sz="1000" dirty="0">
                <a:solidFill>
                  <a:srgbClr val="A6A6A6"/>
                </a:solidFill>
                <a:latin typeface="Courier"/>
                <a:cs typeface="Courier"/>
              </a:endParaRPr>
            </a:p>
          </p:txBody>
        </p:sp>
        <p:sp>
          <p:nvSpPr>
            <p:cNvPr id="50" name="Pentagon 49"/>
            <p:cNvSpPr/>
            <p:nvPr/>
          </p:nvSpPr>
          <p:spPr>
            <a:xfrm>
              <a:off x="178992" y="1665202"/>
              <a:ext cx="1652999" cy="2920473"/>
            </a:xfrm>
            <a:prstGeom prst="homePlate">
              <a:avLst>
                <a:gd name="adj" fmla="val 85329"/>
              </a:avLst>
            </a:prstGeom>
            <a:gradFill>
              <a:gsLst>
                <a:gs pos="0">
                  <a:schemeClr val="tx1">
                    <a:lumMod val="85000"/>
                    <a:lumOff val="15000"/>
                  </a:schemeClr>
                </a:gs>
                <a:gs pos="100000">
                  <a:schemeClr val="bg1">
                    <a:lumMod val="75000"/>
                  </a:schemeClr>
                </a:gs>
              </a:gsLst>
            </a:gradFill>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2000" dirty="0" smtClean="0">
                  <a:solidFill>
                    <a:prstClr val="white"/>
                  </a:solidFill>
                  <a:latin typeface="Calibri"/>
                </a:rPr>
                <a:t> Missing</a:t>
              </a:r>
              <a:endParaRPr lang="en-US" sz="2000" dirty="0">
                <a:solidFill>
                  <a:prstClr val="white"/>
                </a:solidFill>
                <a:latin typeface="Calibri"/>
              </a:endParaRPr>
            </a:p>
          </p:txBody>
        </p:sp>
        <p:sp>
          <p:nvSpPr>
            <p:cNvPr id="51" name="Chevron 50"/>
            <p:cNvSpPr/>
            <p:nvPr/>
          </p:nvSpPr>
          <p:spPr>
            <a:xfrm>
              <a:off x="555636" y="1656550"/>
              <a:ext cx="3913134" cy="2920473"/>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solidFill>
                    <a:prstClr val="white"/>
                  </a:solidFill>
                  <a:latin typeface="Calibri"/>
                </a:rPr>
                <a:t>         </a:t>
              </a:r>
              <a:r>
                <a:rPr lang="en-US" sz="2000" dirty="0" smtClean="0">
                  <a:solidFill>
                    <a:prstClr val="white"/>
                  </a:solidFill>
                  <a:latin typeface="Calibri"/>
                </a:rPr>
                <a:t>  Nonsense</a:t>
              </a:r>
              <a:endParaRPr lang="en-US" sz="2000" dirty="0">
                <a:solidFill>
                  <a:prstClr val="white"/>
                </a:solidFill>
                <a:latin typeface="Calibri"/>
              </a:endParaRPr>
            </a:p>
          </p:txBody>
        </p:sp>
      </p:grpSp>
    </p:spTree>
    <p:extLst>
      <p:ext uri="{BB962C8B-B14F-4D97-AF65-F5344CB8AC3E}">
        <p14:creationId xmlns:p14="http://schemas.microsoft.com/office/powerpoint/2010/main" val="3512045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6984158" y="2658130"/>
            <a:ext cx="1262059" cy="523220"/>
          </a:xfrm>
          <a:prstGeom prst="rect">
            <a:avLst/>
          </a:prstGeom>
        </p:spPr>
        <p:txBody>
          <a:bodyPr wrap="none">
            <a:spAutoFit/>
          </a:bodyPr>
          <a:lstStyle/>
          <a:p>
            <a:pPr algn="ctr"/>
            <a:r>
              <a:rPr lang="en-US" sz="2800" b="1" dirty="0">
                <a:solidFill>
                  <a:srgbClr val="A6A6A6"/>
                </a:solidFill>
                <a:latin typeface="Courier"/>
                <a:cs typeface="Courier"/>
              </a:rPr>
              <a:t>F</a:t>
            </a:r>
            <a:r>
              <a:rPr lang="en-US" sz="2800" b="1" dirty="0" smtClean="0">
                <a:solidFill>
                  <a:srgbClr val="A6A6A6"/>
                </a:solidFill>
                <a:latin typeface="Courier"/>
                <a:cs typeface="Courier"/>
              </a:rPr>
              <a:t>oo()</a:t>
            </a:r>
          </a:p>
        </p:txBody>
      </p:sp>
      <p:sp>
        <p:nvSpPr>
          <p:cNvPr id="50" name="Pentagon 49"/>
          <p:cNvSpPr/>
          <p:nvPr/>
        </p:nvSpPr>
        <p:spPr>
          <a:xfrm>
            <a:off x="228600" y="1774298"/>
            <a:ext cx="913086" cy="1613215"/>
          </a:xfrm>
          <a:prstGeom prst="homePlate">
            <a:avLst>
              <a:gd name="adj" fmla="val 85329"/>
            </a:avLst>
          </a:prstGeom>
          <a:gradFill>
            <a:gsLst>
              <a:gs pos="0">
                <a:schemeClr val="tx1">
                  <a:lumMod val="85000"/>
                  <a:lumOff val="15000"/>
                </a:schemeClr>
              </a:gs>
              <a:gs pos="100000">
                <a:schemeClr val="bg1">
                  <a:lumMod val="75000"/>
                </a:schemeClr>
              </a:gs>
            </a:gsLst>
          </a:gradFill>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2000" dirty="0" smtClean="0">
                <a:solidFill>
                  <a:prstClr val="white"/>
                </a:solidFill>
                <a:latin typeface="Calibri"/>
              </a:rPr>
              <a:t> Missing</a:t>
            </a:r>
            <a:endParaRPr lang="en-US" sz="2000" dirty="0">
              <a:solidFill>
                <a:prstClr val="white"/>
              </a:solidFill>
              <a:latin typeface="Calibri"/>
            </a:endParaRPr>
          </a:p>
        </p:txBody>
      </p:sp>
      <p:sp>
        <p:nvSpPr>
          <p:cNvPr id="51" name="Chevron 50"/>
          <p:cNvSpPr/>
          <p:nvPr/>
        </p:nvSpPr>
        <p:spPr>
          <a:xfrm>
            <a:off x="436651" y="1769519"/>
            <a:ext cx="2161543" cy="1613215"/>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solidFill>
                  <a:prstClr val="white"/>
                </a:solidFill>
                <a:latin typeface="Calibri"/>
              </a:rPr>
              <a:t>         </a:t>
            </a:r>
            <a:r>
              <a:rPr lang="en-US" sz="2000" dirty="0" smtClean="0">
                <a:solidFill>
                  <a:prstClr val="white"/>
                </a:solidFill>
                <a:latin typeface="Calibri"/>
              </a:rPr>
              <a:t>  Nonsense</a:t>
            </a:r>
            <a:endParaRPr lang="en-US" sz="2000" dirty="0">
              <a:solidFill>
                <a:prstClr val="white"/>
              </a:solidFill>
              <a:latin typeface="Calibri"/>
            </a:endParaRPr>
          </a:p>
        </p:txBody>
      </p:sp>
      <p:sp>
        <p:nvSpPr>
          <p:cNvPr id="21" name="TextBox 20"/>
          <p:cNvSpPr txBox="1"/>
          <p:nvPr/>
        </p:nvSpPr>
        <p:spPr>
          <a:xfrm>
            <a:off x="2895600" y="1885950"/>
            <a:ext cx="2924394" cy="2246770"/>
          </a:xfrm>
          <a:prstGeom prst="rect">
            <a:avLst/>
          </a:prstGeom>
          <a:noFill/>
        </p:spPr>
        <p:txBody>
          <a:bodyPr wrap="square" rtlCol="0">
            <a:spAutoFit/>
          </a:bodyPr>
          <a:lstStyle/>
          <a:p>
            <a:r>
              <a:rPr lang="en-US" sz="400" dirty="0">
                <a:solidFill>
                  <a:prstClr val="white">
                    <a:lumMod val="50000"/>
                  </a:prstClr>
                </a:solidFill>
                <a:latin typeface="Handwriting - Dakota"/>
                <a:cs typeface="Handwriting - Dakota"/>
              </a:rPr>
              <a:t> // If a license key has been located...</a:t>
            </a:r>
          </a:p>
          <a:p>
            <a:r>
              <a:rPr lang="en-US" sz="400" dirty="0">
                <a:solidFill>
                  <a:prstClr val="white">
                    <a:lumMod val="50000"/>
                  </a:prstClr>
                </a:solidFill>
                <a:latin typeface="Handwriting - Dakota"/>
                <a:cs typeface="Handwriting - Dakota"/>
              </a:rPr>
              <a:t> if (licenseKey != null) {</a:t>
            </a:r>
          </a:p>
          <a:p>
            <a:r>
              <a:rPr lang="en-US" sz="400" dirty="0">
                <a:solidFill>
                  <a:prstClr val="white">
                    <a:lumMod val="50000"/>
                  </a:prstClr>
                </a:solidFill>
                <a:latin typeface="Handwriting - Dakota"/>
                <a:cs typeface="Handwriting - Dakota"/>
              </a:rPr>
              <a:t>   // Decrypt</a:t>
            </a:r>
          </a:p>
          <a:p>
            <a:r>
              <a:rPr lang="en-US" sz="400" dirty="0">
                <a:solidFill>
                  <a:prstClr val="white">
                    <a:lumMod val="50000"/>
                  </a:prstClr>
                </a:solidFill>
                <a:latin typeface="Handwriting - Dakota"/>
                <a:cs typeface="Handwriting - Dakota"/>
              </a:rPr>
              <a:t>   licenseKey = ActiproLicenseProvider.DecryptString(licenseKey, encryptionKey);</a:t>
            </a:r>
          </a:p>
          <a:p>
            <a:endParaRPr lang="en-US" sz="400" dirty="0">
              <a:solidFill>
                <a:prstClr val="white">
                  <a:lumMod val="50000"/>
                </a:prstClr>
              </a:solidFill>
              <a:latin typeface="Handwriting - Dakota"/>
              <a:cs typeface="Handwriting - Dakota"/>
            </a:endParaRPr>
          </a:p>
          <a:p>
            <a:r>
              <a:rPr lang="en-US" sz="400" dirty="0">
                <a:solidFill>
                  <a:prstClr val="white">
                    <a:lumMod val="50000"/>
                  </a:prstClr>
                </a:solidFill>
                <a:latin typeface="Handwriting - Dakota"/>
                <a:cs typeface="Handwriting - Dakota"/>
              </a:rPr>
              <a:t>   // Find the licensee and license key</a:t>
            </a:r>
          </a:p>
          <a:p>
            <a:r>
              <a:rPr lang="en-US" sz="400" dirty="0">
                <a:solidFill>
                  <a:prstClr val="white">
                    <a:lumMod val="50000"/>
                  </a:prstClr>
                </a:solidFill>
                <a:latin typeface="Handwriting - Dakota"/>
                <a:cs typeface="Handwriting - Dakota"/>
              </a:rPr>
              <a:t>   string[] licenseKeyData = licenseKey.Split(new Char[] { ';' });</a:t>
            </a:r>
          </a:p>
          <a:p>
            <a:r>
              <a:rPr lang="en-US" sz="400" dirty="0">
                <a:solidFill>
                  <a:prstClr val="white">
                    <a:lumMod val="50000"/>
                  </a:prstClr>
                </a:solidFill>
                <a:latin typeface="Handwriting - Dakota"/>
                <a:cs typeface="Handwriting - Dakota"/>
              </a:rPr>
              <a:t>   if (BrowserInteropHelper.IsBrowserHosted) {</a:t>
            </a:r>
          </a:p>
          <a:p>
            <a:r>
              <a:rPr lang="en-US" sz="400" dirty="0">
                <a:solidFill>
                  <a:prstClr val="white">
                    <a:lumMod val="50000"/>
                  </a:prstClr>
                </a:solidFill>
                <a:latin typeface="Handwriting - Dakota"/>
                <a:cs typeface="Handwriting - Dakota"/>
              </a:rPr>
              <a:t>     // XBAP licensing uses required assembly / licensee / license key</a:t>
            </a:r>
          </a:p>
          <a:p>
            <a:endParaRPr lang="en-US" sz="400" dirty="0">
              <a:solidFill>
                <a:prstClr val="white">
                  <a:lumMod val="50000"/>
                </a:prstClr>
              </a:solidFill>
              <a:latin typeface="Handwriting - Dakota"/>
              <a:cs typeface="Handwriting - Dakota"/>
            </a:endParaRPr>
          </a:p>
          <a:p>
            <a:r>
              <a:rPr lang="en-US" sz="400" dirty="0">
                <a:solidFill>
                  <a:prstClr val="white">
                    <a:lumMod val="50000"/>
                  </a:prstClr>
                </a:solidFill>
                <a:latin typeface="Handwriting - Dakota"/>
                <a:cs typeface="Handwriting - Dakota"/>
              </a:rPr>
              <a:t>     // Ensure that the specified assembly is in the AppDomain</a:t>
            </a:r>
          </a:p>
          <a:p>
            <a:r>
              <a:rPr lang="en-US" sz="400" dirty="0">
                <a:solidFill>
                  <a:prstClr val="white">
                    <a:lumMod val="50000"/>
                  </a:prstClr>
                </a:solidFill>
                <a:latin typeface="Handwriting - Dakota"/>
                <a:cs typeface="Handwriting - Dakota"/>
              </a:rPr>
              <a:t>     string requiredAssemblyName = licenseKeyData[0].Trim();</a:t>
            </a:r>
          </a:p>
          <a:p>
            <a:r>
              <a:rPr lang="en-US" sz="400" dirty="0">
                <a:solidFill>
                  <a:prstClr val="white">
                    <a:lumMod val="50000"/>
                  </a:prstClr>
                </a:solidFill>
                <a:latin typeface="Handwriting - Dakota"/>
                <a:cs typeface="Handwriting - Dakota"/>
              </a:rPr>
              <a:t>     Assembly[] assemblies = AppDomain.CurrentDomain.GetAssemblies();</a:t>
            </a:r>
          </a:p>
          <a:p>
            <a:r>
              <a:rPr lang="en-US" sz="400" dirty="0">
                <a:solidFill>
                  <a:prstClr val="white">
                    <a:lumMod val="50000"/>
                  </a:prstClr>
                </a:solidFill>
                <a:latin typeface="Handwriting - Dakota"/>
                <a:cs typeface="Handwriting - Dakota"/>
              </a:rPr>
              <a:t>     bool assemblyFound = false;</a:t>
            </a:r>
          </a:p>
          <a:p>
            <a:r>
              <a:rPr lang="en-US" sz="400" dirty="0">
                <a:solidFill>
                  <a:prstClr val="white">
                    <a:lumMod val="50000"/>
                  </a:prstClr>
                </a:solidFill>
                <a:latin typeface="Handwriting - Dakota"/>
                <a:cs typeface="Handwriting - Dakota"/>
              </a:rPr>
              <a:t>     foreach (Assembly loadedAssembly in assemblies) {</a:t>
            </a:r>
          </a:p>
          <a:p>
            <a:r>
              <a:rPr lang="en-US" sz="400" dirty="0">
                <a:solidFill>
                  <a:prstClr val="white">
                    <a:lumMod val="50000"/>
                  </a:prstClr>
                </a:solidFill>
                <a:latin typeface="Handwriting - Dakota"/>
                <a:cs typeface="Handwriting - Dakota"/>
              </a:rPr>
              <a:t>       if (loadedAssembly.FullName.StartsWith(requiredAssemblyName + ",", StringCompari</a:t>
            </a:r>
          </a:p>
          <a:p>
            <a:r>
              <a:rPr lang="en-US" sz="400" dirty="0">
                <a:solidFill>
                  <a:prstClr val="white">
                    <a:lumMod val="50000"/>
                  </a:prstClr>
                </a:solidFill>
                <a:latin typeface="Handwriting - Dakota"/>
                <a:cs typeface="Handwriting - Dakota"/>
              </a:rPr>
              <a:t>         assemblyFound = true;</a:t>
            </a:r>
          </a:p>
          <a:p>
            <a:r>
              <a:rPr lang="en-US" sz="400" dirty="0">
                <a:solidFill>
                  <a:prstClr val="white">
                    <a:lumMod val="50000"/>
                  </a:prstClr>
                </a:solidFill>
                <a:latin typeface="Handwriting - Dakota"/>
                <a:cs typeface="Handwriting - Dakota"/>
              </a:rPr>
              <a:t>         break;</a:t>
            </a:r>
          </a:p>
          <a:p>
            <a:r>
              <a:rPr lang="en-US" sz="400" dirty="0">
                <a:solidFill>
                  <a:prstClr val="white">
                    <a:lumMod val="50000"/>
                  </a:prstClr>
                </a:solidFill>
                <a:latin typeface="Handwriting - Dakota"/>
                <a:cs typeface="Handwriting - Dakota"/>
              </a:rPr>
              <a:t>       }</a:t>
            </a:r>
          </a:p>
          <a:p>
            <a:r>
              <a:rPr lang="en-US" sz="400" dirty="0">
                <a:solidFill>
                  <a:prstClr val="white">
                    <a:lumMod val="50000"/>
                  </a:prstClr>
                </a:solidFill>
                <a:latin typeface="Handwriting - Dakota"/>
                <a:cs typeface="Handwriting - Dakota"/>
              </a:rPr>
              <a:t>     }</a:t>
            </a:r>
          </a:p>
          <a:p>
            <a:endParaRPr lang="en-US" sz="400" dirty="0">
              <a:solidFill>
                <a:prstClr val="white">
                  <a:lumMod val="50000"/>
                </a:prstClr>
              </a:solidFill>
              <a:latin typeface="Handwriting - Dakota"/>
              <a:cs typeface="Handwriting - Dakota"/>
            </a:endParaRPr>
          </a:p>
          <a:p>
            <a:r>
              <a:rPr lang="en-US" sz="400" dirty="0">
                <a:solidFill>
                  <a:prstClr val="white">
                    <a:lumMod val="50000"/>
                  </a:prstClr>
                </a:solidFill>
                <a:latin typeface="Handwriting - Dakota"/>
                <a:cs typeface="Handwriting - Dakota"/>
              </a:rPr>
              <a:t>     if ((assemblyFound) &amp;&amp; (plainTextLicensee == licenseKeyData[2]) &amp;&amp; (String.Compare</a:t>
            </a:r>
          </a:p>
          <a:p>
            <a:r>
              <a:rPr lang="en-US" sz="400" dirty="0">
                <a:solidFill>
                  <a:prstClr val="white">
                    <a:lumMod val="50000"/>
                  </a:prstClr>
                </a:solidFill>
                <a:latin typeface="Handwriting - Dakota"/>
                <a:cs typeface="Handwriting - Dakota"/>
              </a:rPr>
              <a:t>       // Assembly was found so use license data</a:t>
            </a:r>
          </a:p>
          <a:p>
            <a:r>
              <a:rPr lang="en-US" sz="400" dirty="0">
                <a:solidFill>
                  <a:prstClr val="white">
                    <a:lumMod val="50000"/>
                  </a:prstClr>
                </a:solidFill>
                <a:latin typeface="Handwriting - Dakota"/>
                <a:cs typeface="Handwriting - Dakota"/>
              </a:rPr>
              <a:t>       licensee = licenseKeyData[2];</a:t>
            </a:r>
          </a:p>
          <a:p>
            <a:r>
              <a:rPr lang="en-US" sz="400" dirty="0">
                <a:solidFill>
                  <a:prstClr val="white">
                    <a:lumMod val="50000"/>
                  </a:prstClr>
                </a:solidFill>
                <a:latin typeface="Handwriting - Dakota"/>
                <a:cs typeface="Handwriting - Dakota"/>
              </a:rPr>
              <a:t>       licenseKey = licenseKeyData[1];</a:t>
            </a:r>
          </a:p>
          <a:p>
            <a:r>
              <a:rPr lang="en-US" sz="400" dirty="0">
                <a:solidFill>
                  <a:prstClr val="white">
                    <a:lumMod val="50000"/>
                  </a:prstClr>
                </a:solidFill>
                <a:latin typeface="Handwriting - Dakota"/>
                <a:cs typeface="Handwriting - Dakota"/>
              </a:rPr>
              <a:t>       sourceLocation = ActiproLicenseSourceLocation.AssemblySavedContext;</a:t>
            </a:r>
          </a:p>
          <a:p>
            <a:r>
              <a:rPr lang="en-US" sz="400" dirty="0">
                <a:solidFill>
                  <a:prstClr val="white">
                    <a:lumMod val="50000"/>
                  </a:prstClr>
                </a:solidFill>
                <a:latin typeface="Handwriting - Dakota"/>
                <a:cs typeface="Handwriting - Dakota"/>
              </a:rPr>
              <a:t>     }</a:t>
            </a:r>
          </a:p>
          <a:p>
            <a:r>
              <a:rPr lang="en-US" sz="400" dirty="0">
                <a:solidFill>
                  <a:prstClr val="white">
                    <a:lumMod val="50000"/>
                  </a:prstClr>
                </a:solidFill>
                <a:latin typeface="Handwriting - Dakota"/>
                <a:cs typeface="Handwriting - Dakota"/>
              </a:rPr>
              <a:t>   }</a:t>
            </a:r>
          </a:p>
          <a:p>
            <a:r>
              <a:rPr lang="en-US" sz="400" dirty="0">
                <a:solidFill>
                  <a:prstClr val="white">
                    <a:lumMod val="50000"/>
                  </a:prstClr>
                </a:solidFill>
                <a:latin typeface="Handwriting - Dakota"/>
                <a:cs typeface="Handwriting - Dakota"/>
              </a:rPr>
              <a:t>   else {</a:t>
            </a:r>
          </a:p>
          <a:p>
            <a:r>
              <a:rPr lang="en-US" sz="400" dirty="0">
                <a:solidFill>
                  <a:prstClr val="white">
                    <a:lumMod val="50000"/>
                  </a:prstClr>
                </a:solidFill>
                <a:latin typeface="Handwriting - Dakota"/>
                <a:cs typeface="Handwriting - Dakota"/>
              </a:rPr>
              <a:t>     // Regular licensing just uses licensee / license key</a:t>
            </a:r>
          </a:p>
          <a:p>
            <a:r>
              <a:rPr lang="en-US" sz="400" dirty="0">
                <a:solidFill>
                  <a:prstClr val="white">
                    <a:lumMod val="50000"/>
                  </a:prstClr>
                </a:solidFill>
                <a:latin typeface="Handwriting - Dakota"/>
                <a:cs typeface="Handwriting - Dakota"/>
              </a:rPr>
              <a:t>     licensee = licenseKeyData[1];</a:t>
            </a:r>
          </a:p>
          <a:p>
            <a:r>
              <a:rPr lang="en-US" sz="400" dirty="0">
                <a:solidFill>
                  <a:prstClr val="white">
                    <a:lumMod val="50000"/>
                  </a:prstClr>
                </a:solidFill>
                <a:latin typeface="Handwriting - Dakota"/>
                <a:cs typeface="Handwriting - Dakota"/>
              </a:rPr>
              <a:t>     licenseKey = licenseKeyData[0];</a:t>
            </a:r>
          </a:p>
          <a:p>
            <a:r>
              <a:rPr lang="en-US" sz="400" dirty="0">
                <a:solidFill>
                  <a:prstClr val="white">
                    <a:lumMod val="50000"/>
                  </a:prstClr>
                </a:solidFill>
                <a:latin typeface="Handwriting - Dakota"/>
                <a:cs typeface="Handwriting - Dakota"/>
              </a:rPr>
              <a:t>     sourceLocation = ActiproLicenseSourceLocation.AssemblySavedContext;</a:t>
            </a:r>
          </a:p>
          <a:p>
            <a:r>
              <a:rPr lang="en-US" sz="400" dirty="0">
                <a:solidFill>
                  <a:prstClr val="white">
                    <a:lumMod val="50000"/>
                  </a:prstClr>
                </a:solidFill>
                <a:latin typeface="Handwriting - Dakota"/>
                <a:cs typeface="Handwriting - Dakota"/>
              </a:rPr>
              <a:t>   }</a:t>
            </a:r>
          </a:p>
          <a:p>
            <a:endParaRPr lang="en-US" sz="400" dirty="0">
              <a:solidFill>
                <a:prstClr val="white">
                  <a:lumMod val="50000"/>
                </a:prstClr>
              </a:solidFill>
              <a:latin typeface="Handwriting - Dakota"/>
              <a:cs typeface="Handwriting - Dakota"/>
            </a:endParaRPr>
          </a:p>
        </p:txBody>
      </p:sp>
      <p:sp>
        <p:nvSpPr>
          <p:cNvPr id="2" name="Striped Right Arrow 1"/>
          <p:cNvSpPr/>
          <p:nvPr/>
        </p:nvSpPr>
        <p:spPr>
          <a:xfrm>
            <a:off x="5562600" y="270453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24" name="Rectangle 23"/>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Tree>
    <p:extLst>
      <p:ext uri="{BB962C8B-B14F-4D97-AF65-F5344CB8AC3E}">
        <p14:creationId xmlns:p14="http://schemas.microsoft.com/office/powerpoint/2010/main" val="391328418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7010400" y="2038350"/>
            <a:ext cx="1983468" cy="923330"/>
          </a:xfrm>
          <a:prstGeom prst="rect">
            <a:avLst/>
          </a:prstGeom>
        </p:spPr>
        <p:txBody>
          <a:bodyPr wrap="square">
            <a:spAutoFit/>
          </a:bodyPr>
          <a:lstStyle/>
          <a:p>
            <a:pPr algn="ctr"/>
            <a:r>
              <a:rPr lang="en-US" b="1" dirty="0" smtClean="0">
                <a:solidFill>
                  <a:srgbClr val="A6A6A6"/>
                </a:solidFill>
                <a:latin typeface="Courier"/>
                <a:cs typeface="Courier"/>
              </a:rPr>
              <a:t>DoSomething</a:t>
            </a:r>
          </a:p>
          <a:p>
            <a:pPr algn="ctr"/>
            <a:r>
              <a:rPr lang="en-US" b="1" dirty="0" smtClean="0">
                <a:solidFill>
                  <a:srgbClr val="A6A6A6"/>
                </a:solidFill>
                <a:latin typeface="Courier"/>
                <a:cs typeface="Courier"/>
              </a:rPr>
              <a:t>EvilTo</a:t>
            </a:r>
          </a:p>
          <a:p>
            <a:pPr algn="ctr"/>
            <a:r>
              <a:rPr lang="en-US" b="1" dirty="0" smtClean="0">
                <a:solidFill>
                  <a:srgbClr val="A6A6A6"/>
                </a:solidFill>
                <a:latin typeface="Courier"/>
                <a:cs typeface="Courier"/>
              </a:rPr>
              <a:t>Database()</a:t>
            </a:r>
            <a:endParaRPr lang="en-US" b="1" dirty="0">
              <a:solidFill>
                <a:srgbClr val="A6A6A6"/>
              </a:solidFill>
              <a:latin typeface="Courier"/>
              <a:cs typeface="Courier"/>
            </a:endParaRPr>
          </a:p>
        </p:txBody>
      </p:sp>
      <p:sp>
        <p:nvSpPr>
          <p:cNvPr id="42" name="Chevron 41"/>
          <p:cNvSpPr/>
          <p:nvPr/>
        </p:nvSpPr>
        <p:spPr>
          <a:xfrm>
            <a:off x="1853222" y="1760590"/>
            <a:ext cx="1942741" cy="1613215"/>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smtClean="0">
                <a:solidFill>
                  <a:prstClr val="white"/>
                </a:solidFill>
                <a:latin typeface="Calibri"/>
              </a:rPr>
              <a:t>         Honest</a:t>
            </a:r>
          </a:p>
        </p:txBody>
      </p:sp>
      <p:sp>
        <p:nvSpPr>
          <p:cNvPr id="47" name="Rectangle 46"/>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
        <p:nvSpPr>
          <p:cNvPr id="51" name="Chevron 50"/>
          <p:cNvSpPr/>
          <p:nvPr/>
        </p:nvSpPr>
        <p:spPr>
          <a:xfrm>
            <a:off x="436651" y="1769519"/>
            <a:ext cx="2161543" cy="1613215"/>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solidFill>
                  <a:prstClr val="white"/>
                </a:solidFill>
                <a:latin typeface="Calibri"/>
              </a:rPr>
              <a:t>         </a:t>
            </a:r>
            <a:r>
              <a:rPr lang="en-US" sz="2000" dirty="0" smtClean="0">
                <a:solidFill>
                  <a:prstClr val="white"/>
                </a:solidFill>
                <a:latin typeface="Calibri"/>
              </a:rPr>
              <a:t>  Nonsense</a:t>
            </a:r>
            <a:endParaRPr lang="en-US" sz="2000" dirty="0">
              <a:solidFill>
                <a:prstClr val="white"/>
              </a:solidFill>
              <a:latin typeface="Calibri"/>
            </a:endParaRPr>
          </a:p>
        </p:txBody>
      </p:sp>
      <p:sp>
        <p:nvSpPr>
          <p:cNvPr id="18" name="Rectangle 17"/>
          <p:cNvSpPr/>
          <p:nvPr/>
        </p:nvSpPr>
        <p:spPr>
          <a:xfrm>
            <a:off x="4315644" y="2315349"/>
            <a:ext cx="877276" cy="369332"/>
          </a:xfrm>
          <a:prstGeom prst="rect">
            <a:avLst/>
          </a:prstGeom>
        </p:spPr>
        <p:txBody>
          <a:bodyPr wrap="none">
            <a:spAutoFit/>
          </a:bodyPr>
          <a:lstStyle/>
          <a:p>
            <a:pPr algn="ctr"/>
            <a:r>
              <a:rPr lang="en-US" b="1" dirty="0">
                <a:solidFill>
                  <a:srgbClr val="A6A6A6"/>
                </a:solidFill>
                <a:latin typeface="Courier"/>
                <a:cs typeface="Courier"/>
              </a:rPr>
              <a:t>F</a:t>
            </a:r>
            <a:r>
              <a:rPr lang="en-US" b="1" dirty="0" smtClean="0">
                <a:solidFill>
                  <a:srgbClr val="A6A6A6"/>
                </a:solidFill>
                <a:latin typeface="Courier"/>
                <a:cs typeface="Courier"/>
              </a:rPr>
              <a:t>oo()</a:t>
            </a: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Tree>
    <p:extLst>
      <p:ext uri="{BB962C8B-B14F-4D97-AF65-F5344CB8AC3E}">
        <p14:creationId xmlns:p14="http://schemas.microsoft.com/office/powerpoint/2010/main" val="15066079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629400" y="1657350"/>
            <a:ext cx="2364468" cy="1754327"/>
          </a:xfrm>
          <a:prstGeom prst="rect">
            <a:avLst/>
          </a:prstGeom>
        </p:spPr>
        <p:txBody>
          <a:bodyPr wrap="square">
            <a:spAutoFit/>
          </a:bodyPr>
          <a:lstStyle/>
          <a:p>
            <a:pPr algn="ctr"/>
            <a:r>
              <a:rPr lang="en-US" b="1" dirty="0">
                <a:solidFill>
                  <a:srgbClr val="A6A6A6"/>
                </a:solidFill>
                <a:latin typeface="Courier"/>
                <a:cs typeface="Courier"/>
              </a:rPr>
              <a:t>ParseXml</a:t>
            </a:r>
          </a:p>
          <a:p>
            <a:pPr algn="ctr"/>
            <a:r>
              <a:rPr lang="en-US" b="1" dirty="0">
                <a:solidFill>
                  <a:srgbClr val="A6A6A6"/>
                </a:solidFill>
                <a:latin typeface="Courier"/>
                <a:cs typeface="Courier"/>
              </a:rPr>
              <a:t>AndStoreFlight</a:t>
            </a:r>
          </a:p>
          <a:p>
            <a:pPr algn="ctr"/>
            <a:r>
              <a:rPr lang="en-US" b="1" dirty="0">
                <a:solidFill>
                  <a:srgbClr val="A6A6A6"/>
                </a:solidFill>
                <a:latin typeface="Courier"/>
                <a:cs typeface="Courier"/>
              </a:rPr>
              <a:t>ToDatabase</a:t>
            </a:r>
          </a:p>
          <a:p>
            <a:pPr algn="ctr"/>
            <a:r>
              <a:rPr lang="en-US" b="1" dirty="0">
                <a:solidFill>
                  <a:srgbClr val="A6A6A6"/>
                </a:solidFill>
                <a:latin typeface="Courier"/>
                <a:cs typeface="Courier"/>
              </a:rPr>
              <a:t>AndLocalCache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
        <p:nvSpPr>
          <p:cNvPr id="47" name="Rectangle 46"/>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8" name="Chevron 7"/>
          <p:cNvSpPr/>
          <p:nvPr/>
        </p:nvSpPr>
        <p:spPr>
          <a:xfrm>
            <a:off x="228600" y="1760590"/>
            <a:ext cx="1942741" cy="1613215"/>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smtClean="0">
                <a:solidFill>
                  <a:prstClr val="white"/>
                </a:solidFill>
                <a:latin typeface="Calibri"/>
              </a:rPr>
              <a:t>         Honest</a:t>
            </a:r>
          </a:p>
        </p:txBody>
      </p:sp>
      <p:sp>
        <p:nvSpPr>
          <p:cNvPr id="9" name="Chevron 8"/>
          <p:cNvSpPr/>
          <p:nvPr/>
        </p:nvSpPr>
        <p:spPr>
          <a:xfrm>
            <a:off x="1434072" y="1760590"/>
            <a:ext cx="2217562" cy="1613215"/>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smtClean="0">
                <a:solidFill>
                  <a:prstClr val="white"/>
                </a:solidFill>
                <a:latin typeface="Calibri"/>
              </a:rPr>
              <a:t>Honest</a:t>
            </a:r>
            <a:r>
              <a:rPr lang="en-US" dirty="0">
                <a:solidFill>
                  <a:prstClr val="white"/>
                </a:solidFill>
                <a:latin typeface="Calibri"/>
              </a:rPr>
              <a:t> </a:t>
            </a:r>
            <a:r>
              <a:rPr lang="en-US" dirty="0" smtClean="0">
                <a:solidFill>
                  <a:prstClr val="white"/>
                </a:solidFill>
                <a:latin typeface="Calibri"/>
              </a:rPr>
              <a:t> &amp; </a:t>
            </a:r>
          </a:p>
          <a:p>
            <a:r>
              <a:rPr lang="en-US" dirty="0" smtClean="0">
                <a:solidFill>
                  <a:prstClr val="white"/>
                </a:solidFill>
                <a:latin typeface="Calibri"/>
              </a:rPr>
              <a:t>Complete</a:t>
            </a:r>
          </a:p>
        </p:txBody>
      </p:sp>
      <p:sp>
        <p:nvSpPr>
          <p:cNvPr id="10" name="Rectangle 9"/>
          <p:cNvSpPr/>
          <p:nvPr/>
        </p:nvSpPr>
        <p:spPr>
          <a:xfrm>
            <a:off x="3733800" y="2038350"/>
            <a:ext cx="1983468" cy="923330"/>
          </a:xfrm>
          <a:prstGeom prst="rect">
            <a:avLst/>
          </a:prstGeom>
        </p:spPr>
        <p:txBody>
          <a:bodyPr wrap="square">
            <a:spAutoFit/>
          </a:bodyPr>
          <a:lstStyle/>
          <a:p>
            <a:pPr algn="ctr"/>
            <a:r>
              <a:rPr lang="en-US" b="1" dirty="0" smtClean="0">
                <a:solidFill>
                  <a:srgbClr val="A6A6A6"/>
                </a:solidFill>
                <a:latin typeface="Courier"/>
                <a:cs typeface="Courier"/>
              </a:rPr>
              <a:t>DoSomething</a:t>
            </a:r>
          </a:p>
          <a:p>
            <a:pPr algn="ctr"/>
            <a:r>
              <a:rPr lang="en-US" b="1" dirty="0" smtClean="0">
                <a:solidFill>
                  <a:srgbClr val="A6A6A6"/>
                </a:solidFill>
                <a:latin typeface="Courier"/>
                <a:cs typeface="Courier"/>
              </a:rPr>
              <a:t>EvilTo</a:t>
            </a:r>
          </a:p>
          <a:p>
            <a:pPr algn="ctr"/>
            <a:r>
              <a:rPr lang="en-US" b="1" dirty="0" smtClean="0">
                <a:solidFill>
                  <a:srgbClr val="A6A6A6"/>
                </a:solidFill>
                <a:latin typeface="Courier"/>
                <a:cs typeface="Courier"/>
              </a:rPr>
              <a:t>Database()</a:t>
            </a:r>
            <a:endParaRPr lang="en-US" b="1" dirty="0">
              <a:solidFill>
                <a:srgbClr val="A6A6A6"/>
              </a:solidFill>
              <a:latin typeface="Courier"/>
              <a:cs typeface="Courier"/>
            </a:endParaRPr>
          </a:p>
        </p:txBody>
      </p:sp>
    </p:spTree>
    <p:extLst>
      <p:ext uri="{BB962C8B-B14F-4D97-AF65-F5344CB8AC3E}">
        <p14:creationId xmlns:p14="http://schemas.microsoft.com/office/powerpoint/2010/main" val="307639840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629400" y="1981021"/>
            <a:ext cx="2364468" cy="1200329"/>
          </a:xfrm>
          <a:prstGeom prst="rect">
            <a:avLst/>
          </a:prstGeom>
        </p:spPr>
        <p:txBody>
          <a:bodyPr wrap="square">
            <a:spAutoFit/>
          </a:bodyPr>
          <a:lstStyle/>
          <a:p>
            <a:pPr algn="ctr"/>
            <a:r>
              <a:rPr lang="en-US" b="1" dirty="0">
                <a:solidFill>
                  <a:srgbClr val="A6A6A6"/>
                </a:solidFill>
                <a:latin typeface="Courier"/>
                <a:cs typeface="Courier"/>
              </a:rPr>
              <a:t>StoreFlight</a:t>
            </a:r>
          </a:p>
          <a:p>
            <a:pPr algn="ctr"/>
            <a:r>
              <a:rPr lang="en-US" b="1" dirty="0">
                <a:solidFill>
                  <a:srgbClr val="A6A6A6"/>
                </a:solidFill>
                <a:latin typeface="Courier"/>
                <a:cs typeface="Courier"/>
              </a:rPr>
              <a:t>ToDatabase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
        <p:nvSpPr>
          <p:cNvPr id="47" name="Rectangle 46"/>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11" name="Chevron 10"/>
          <p:cNvSpPr/>
          <p:nvPr/>
        </p:nvSpPr>
        <p:spPr>
          <a:xfrm>
            <a:off x="76200" y="1733550"/>
            <a:ext cx="2217562" cy="1613215"/>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smtClean="0">
                <a:solidFill>
                  <a:prstClr val="white"/>
                </a:solidFill>
                <a:latin typeface="Calibri"/>
              </a:rPr>
              <a:t>Honest</a:t>
            </a:r>
            <a:r>
              <a:rPr lang="en-US" dirty="0">
                <a:solidFill>
                  <a:prstClr val="white"/>
                </a:solidFill>
                <a:latin typeface="Calibri"/>
              </a:rPr>
              <a:t> </a:t>
            </a:r>
            <a:r>
              <a:rPr lang="en-US" dirty="0" smtClean="0">
                <a:solidFill>
                  <a:prstClr val="white"/>
                </a:solidFill>
                <a:latin typeface="Calibri"/>
              </a:rPr>
              <a:t> &amp; </a:t>
            </a:r>
          </a:p>
          <a:p>
            <a:r>
              <a:rPr lang="en-US" dirty="0" smtClean="0">
                <a:solidFill>
                  <a:prstClr val="white"/>
                </a:solidFill>
                <a:latin typeface="Calibri"/>
              </a:rPr>
              <a:t>Complete</a:t>
            </a:r>
          </a:p>
        </p:txBody>
      </p:sp>
      <p:sp>
        <p:nvSpPr>
          <p:cNvPr id="12" name="Chevron 11"/>
          <p:cNvSpPr/>
          <p:nvPr/>
        </p:nvSpPr>
        <p:spPr>
          <a:xfrm>
            <a:off x="1578955" y="1733550"/>
            <a:ext cx="2027880" cy="1613215"/>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solidFill>
                  <a:prstClr val="white"/>
                </a:solidFill>
                <a:latin typeface="Calibri"/>
              </a:rPr>
              <a:t>Does the </a:t>
            </a:r>
          </a:p>
          <a:p>
            <a:r>
              <a:rPr lang="en-US" dirty="0">
                <a:solidFill>
                  <a:prstClr val="white"/>
                </a:solidFill>
                <a:latin typeface="Calibri"/>
              </a:rPr>
              <a:t>Right </a:t>
            </a:r>
            <a:r>
              <a:rPr lang="en-US" dirty="0" smtClean="0">
                <a:solidFill>
                  <a:prstClr val="white"/>
                </a:solidFill>
                <a:latin typeface="Calibri"/>
              </a:rPr>
              <a:t>Thing</a:t>
            </a:r>
          </a:p>
          <a:p>
            <a:endParaRPr lang="en-US" dirty="0">
              <a:solidFill>
                <a:prstClr val="white"/>
              </a:solidFill>
              <a:latin typeface="Calibri"/>
            </a:endParaRPr>
          </a:p>
        </p:txBody>
      </p:sp>
      <p:sp>
        <p:nvSpPr>
          <p:cNvPr id="13" name="Rectangle 12"/>
          <p:cNvSpPr/>
          <p:nvPr/>
        </p:nvSpPr>
        <p:spPr>
          <a:xfrm>
            <a:off x="1419287" y="2718431"/>
            <a:ext cx="1645781" cy="357021"/>
          </a:xfrm>
          <a:prstGeom prst="rect">
            <a:avLst/>
          </a:prstGeom>
        </p:spPr>
        <p:txBody>
          <a:bodyPr wrap="square">
            <a:spAutoFit/>
          </a:bodyPr>
          <a:lstStyle/>
          <a:p>
            <a:r>
              <a:rPr lang="en-US" sz="1200" b="1" dirty="0" smtClean="0">
                <a:solidFill>
                  <a:prstClr val="black">
                    <a:lumMod val="75000"/>
                    <a:lumOff val="25000"/>
                  </a:prstClr>
                </a:solidFill>
                <a:latin typeface="Courier"/>
                <a:cs typeface="Courier"/>
              </a:rPr>
              <a:t>        </a:t>
            </a:r>
            <a:r>
              <a:rPr lang="en-US" sz="1200" b="1" dirty="0" smtClean="0">
                <a:solidFill>
                  <a:srgbClr val="7F7F7F"/>
                </a:solidFill>
                <a:latin typeface="Courier"/>
                <a:cs typeface="Courier"/>
              </a:rPr>
              <a:t>Start</a:t>
            </a:r>
          </a:p>
          <a:p>
            <a:pPr algn="ctr"/>
            <a:r>
              <a:rPr lang="en-US" sz="1200" b="1" dirty="0" smtClean="0">
                <a:solidFill>
                  <a:srgbClr val="7F7F7F"/>
                </a:solidFill>
                <a:latin typeface="Courier"/>
                <a:cs typeface="Courier"/>
              </a:rPr>
              <a:t>    Structural</a:t>
            </a:r>
            <a:r>
              <a:rPr lang="en-US" sz="1200" b="1" dirty="0" smtClean="0">
                <a:solidFill>
                  <a:prstClr val="black">
                    <a:lumMod val="75000"/>
                    <a:lumOff val="25000"/>
                  </a:prstClr>
                </a:solidFill>
                <a:latin typeface="Courier"/>
                <a:cs typeface="Courier"/>
              </a:rPr>
              <a:t> </a:t>
            </a:r>
          </a:p>
          <a:p>
            <a:pPr algn="ctr"/>
            <a:r>
              <a:rPr lang="en-US" sz="1200" b="1" dirty="0" smtClean="0">
                <a:solidFill>
                  <a:prstClr val="black">
                    <a:lumMod val="75000"/>
                    <a:lumOff val="25000"/>
                  </a:prstClr>
                </a:solidFill>
                <a:latin typeface="Courier"/>
                <a:cs typeface="Courier"/>
              </a:rPr>
              <a:t>Refactoring </a:t>
            </a:r>
          </a:p>
        </p:txBody>
      </p:sp>
      <p:sp>
        <p:nvSpPr>
          <p:cNvPr id="17" name="Rectangle 16"/>
          <p:cNvSpPr/>
          <p:nvPr/>
        </p:nvSpPr>
        <p:spPr>
          <a:xfrm>
            <a:off x="3505200" y="1733550"/>
            <a:ext cx="2364468" cy="1754327"/>
          </a:xfrm>
          <a:prstGeom prst="rect">
            <a:avLst/>
          </a:prstGeom>
        </p:spPr>
        <p:txBody>
          <a:bodyPr wrap="square">
            <a:spAutoFit/>
          </a:bodyPr>
          <a:lstStyle/>
          <a:p>
            <a:pPr algn="ctr"/>
            <a:r>
              <a:rPr lang="en-US" b="1" dirty="0">
                <a:solidFill>
                  <a:srgbClr val="FFFFFF"/>
                </a:solidFill>
                <a:latin typeface="Courier"/>
                <a:cs typeface="Courier"/>
              </a:rPr>
              <a:t>ParseXml</a:t>
            </a:r>
          </a:p>
          <a:p>
            <a:pPr algn="ctr"/>
            <a:r>
              <a:rPr lang="en-US" b="1" dirty="0">
                <a:solidFill>
                  <a:srgbClr val="FFFFFF"/>
                </a:solidFill>
                <a:latin typeface="Courier"/>
                <a:cs typeface="Courier"/>
              </a:rPr>
              <a:t>And</a:t>
            </a:r>
            <a:r>
              <a:rPr lang="en-US" b="1" dirty="0">
                <a:solidFill>
                  <a:srgbClr val="A6A6A6"/>
                </a:solidFill>
                <a:latin typeface="Courier"/>
                <a:cs typeface="Courier"/>
              </a:rPr>
              <a:t>StoreFlight</a:t>
            </a:r>
          </a:p>
          <a:p>
            <a:pPr algn="ctr"/>
            <a:r>
              <a:rPr lang="en-US" b="1" dirty="0">
                <a:solidFill>
                  <a:srgbClr val="A6A6A6"/>
                </a:solidFill>
                <a:latin typeface="Courier"/>
                <a:cs typeface="Courier"/>
              </a:rPr>
              <a:t>ToDatabase</a:t>
            </a:r>
          </a:p>
          <a:p>
            <a:pPr algn="ctr"/>
            <a:r>
              <a:rPr lang="en-US" b="1" dirty="0">
                <a:solidFill>
                  <a:srgbClr val="FFFFFF"/>
                </a:solidFill>
                <a:latin typeface="Courier"/>
                <a:cs typeface="Courier"/>
              </a:rPr>
              <a:t>AndLocalCache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Tree>
    <p:extLst>
      <p:ext uri="{BB962C8B-B14F-4D97-AF65-F5344CB8AC3E}">
        <p14:creationId xmlns:p14="http://schemas.microsoft.com/office/powerpoint/2010/main" val="265034502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9" name="Chevron 8"/>
          <p:cNvSpPr/>
          <p:nvPr/>
        </p:nvSpPr>
        <p:spPr>
          <a:xfrm>
            <a:off x="1437333" y="1760590"/>
            <a:ext cx="1775096" cy="1613215"/>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smtClean="0">
                <a:solidFill>
                  <a:prstClr val="white"/>
                </a:solidFill>
                <a:latin typeface="Calibri"/>
              </a:rPr>
              <a:t>         Intent</a:t>
            </a:r>
          </a:p>
        </p:txBody>
      </p:sp>
      <p:sp>
        <p:nvSpPr>
          <p:cNvPr id="10" name="Chevron 9"/>
          <p:cNvSpPr/>
          <p:nvPr/>
        </p:nvSpPr>
        <p:spPr>
          <a:xfrm>
            <a:off x="152400" y="1760590"/>
            <a:ext cx="2027880" cy="1613215"/>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solidFill>
                  <a:prstClr val="white"/>
                </a:solidFill>
                <a:latin typeface="Calibri"/>
              </a:rPr>
              <a:t>Does the </a:t>
            </a:r>
          </a:p>
          <a:p>
            <a:r>
              <a:rPr lang="en-US" dirty="0">
                <a:solidFill>
                  <a:prstClr val="white"/>
                </a:solidFill>
                <a:latin typeface="Calibri"/>
              </a:rPr>
              <a:t>Right </a:t>
            </a:r>
            <a:r>
              <a:rPr lang="en-US" dirty="0" smtClean="0">
                <a:solidFill>
                  <a:prstClr val="white"/>
                </a:solidFill>
                <a:latin typeface="Calibri"/>
              </a:rPr>
              <a:t>Thing</a:t>
            </a:r>
          </a:p>
          <a:p>
            <a:endParaRPr lang="en-US" dirty="0">
              <a:solidFill>
                <a:prstClr val="white"/>
              </a:solidFill>
              <a:latin typeface="Calibri"/>
            </a:endParaRPr>
          </a:p>
        </p:txBody>
      </p:sp>
      <p:sp>
        <p:nvSpPr>
          <p:cNvPr id="15" name="Rectangle 14"/>
          <p:cNvSpPr/>
          <p:nvPr/>
        </p:nvSpPr>
        <p:spPr>
          <a:xfrm>
            <a:off x="3352800" y="2038350"/>
            <a:ext cx="2364468" cy="1200329"/>
          </a:xfrm>
          <a:prstGeom prst="rect">
            <a:avLst/>
          </a:prstGeom>
        </p:spPr>
        <p:txBody>
          <a:bodyPr wrap="square">
            <a:spAutoFit/>
          </a:bodyPr>
          <a:lstStyle/>
          <a:p>
            <a:pPr algn="ctr"/>
            <a:r>
              <a:rPr lang="en-US" b="1" dirty="0">
                <a:solidFill>
                  <a:srgbClr val="A6A6A6"/>
                </a:solidFill>
                <a:latin typeface="Courier"/>
                <a:cs typeface="Courier"/>
              </a:rPr>
              <a:t>StoreFlight</a:t>
            </a:r>
          </a:p>
          <a:p>
            <a:pPr algn="ctr"/>
            <a:r>
              <a:rPr lang="en-US" b="1" dirty="0">
                <a:solidFill>
                  <a:srgbClr val="A6A6A6"/>
                </a:solidFill>
                <a:latin typeface="Courier"/>
                <a:cs typeface="Courier"/>
              </a:rPr>
              <a:t>ToDatabase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
        <p:nvSpPr>
          <p:cNvPr id="8" name="Rectangle 7"/>
          <p:cNvSpPr/>
          <p:nvPr/>
        </p:nvSpPr>
        <p:spPr>
          <a:xfrm>
            <a:off x="6775368" y="2038350"/>
            <a:ext cx="2364468" cy="923330"/>
          </a:xfrm>
          <a:prstGeom prst="rect">
            <a:avLst/>
          </a:prstGeom>
        </p:spPr>
        <p:txBody>
          <a:bodyPr wrap="square">
            <a:spAutoFit/>
          </a:bodyPr>
          <a:lstStyle/>
          <a:p>
            <a:pPr algn="ctr"/>
            <a:r>
              <a:rPr lang="en-US" b="1" dirty="0">
                <a:solidFill>
                  <a:srgbClr val="A6A6A6"/>
                </a:solidFill>
                <a:latin typeface="Courier"/>
                <a:cs typeface="Courier"/>
              </a:rPr>
              <a:t>Begin</a:t>
            </a:r>
          </a:p>
          <a:p>
            <a:pPr algn="ctr"/>
            <a:r>
              <a:rPr lang="en-US" b="1" dirty="0">
                <a:solidFill>
                  <a:srgbClr val="A6A6A6"/>
                </a:solidFill>
                <a:latin typeface="Courier"/>
                <a:cs typeface="Courier"/>
              </a:rPr>
              <a:t>Tracking</a:t>
            </a:r>
          </a:p>
          <a:p>
            <a:pPr algn="ctr"/>
            <a:r>
              <a:rPr lang="en-US" b="1" dirty="0">
                <a:solidFill>
                  <a:srgbClr val="A6A6A6"/>
                </a:solidFill>
                <a:latin typeface="Courier"/>
                <a:cs typeface="Courier"/>
              </a:rPr>
              <a:t>Flight()</a:t>
            </a:r>
          </a:p>
        </p:txBody>
      </p:sp>
    </p:spTree>
    <p:extLst>
      <p:ext uri="{BB962C8B-B14F-4D97-AF65-F5344CB8AC3E}">
        <p14:creationId xmlns:p14="http://schemas.microsoft.com/office/powerpoint/2010/main" val="6865771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_86792179_10309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6" y="57151"/>
            <a:ext cx="5015644" cy="2819400"/>
          </a:xfrm>
          <a:prstGeom prst="rect">
            <a:avLst/>
          </a:prstGeom>
        </p:spPr>
      </p:pic>
      <p:sp>
        <p:nvSpPr>
          <p:cNvPr id="5" name="Rectangle 4"/>
          <p:cNvSpPr/>
          <p:nvPr/>
        </p:nvSpPr>
        <p:spPr>
          <a:xfrm>
            <a:off x="3521545" y="4857750"/>
            <a:ext cx="5622455" cy="276999"/>
          </a:xfrm>
          <a:prstGeom prst="rect">
            <a:avLst/>
          </a:prstGeom>
        </p:spPr>
        <p:txBody>
          <a:bodyPr wrap="square">
            <a:spAutoFit/>
          </a:bodyPr>
          <a:lstStyle/>
          <a:p>
            <a:pPr algn="r"/>
            <a:r>
              <a:rPr lang="en-US" sz="1200" dirty="0" smtClean="0"/>
              <a:t>*http</a:t>
            </a:r>
            <a:r>
              <a:rPr lang="en-US" sz="1200" dirty="0"/>
              <a:t>://</a:t>
            </a:r>
            <a:r>
              <a:rPr lang="en-US" sz="1200" dirty="0" err="1"/>
              <a:t>journals.plos.org</a:t>
            </a:r>
            <a:r>
              <a:rPr lang="en-US" sz="1200" dirty="0"/>
              <a:t>/</a:t>
            </a:r>
            <a:r>
              <a:rPr lang="en-US" sz="1200" dirty="0" err="1"/>
              <a:t>plosone</a:t>
            </a:r>
            <a:r>
              <a:rPr lang="en-US" sz="1200" dirty="0"/>
              <a:t>/</a:t>
            </a:r>
            <a:r>
              <a:rPr lang="en-US" sz="1200" dirty="0" err="1"/>
              <a:t>article?id</a:t>
            </a:r>
            <a:r>
              <a:rPr lang="en-US" sz="1200" dirty="0"/>
              <a:t>=10.1371/journal.pone.0141357</a:t>
            </a:r>
          </a:p>
        </p:txBody>
      </p:sp>
      <p:pic>
        <p:nvPicPr>
          <p:cNvPr id="6" name="Picture 5" descr="Screen Shot 2016-09-10 at 7.09.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33350"/>
            <a:ext cx="3946756" cy="2057400"/>
          </a:xfrm>
          <a:prstGeom prst="rect">
            <a:avLst/>
          </a:prstGeom>
        </p:spPr>
      </p:pic>
      <p:sp>
        <p:nvSpPr>
          <p:cNvPr id="7" name="Title 1"/>
          <p:cNvSpPr txBox="1">
            <a:spLocks/>
          </p:cNvSpPr>
          <p:nvPr/>
        </p:nvSpPr>
        <p:spPr>
          <a:xfrm>
            <a:off x="228600" y="3181350"/>
            <a:ext cx="8915400" cy="827742"/>
          </a:xfrm>
          <a:prstGeom prst="rect">
            <a:avLst/>
          </a:prstGeom>
        </p:spPr>
        <p:txBody>
          <a:bodyPr/>
          <a:lstStyle>
            <a:lvl1pPr algn="l" defTabSz="457200" rtl="0" eaLnBrk="1" latinLnBrk="0" hangingPunct="1">
              <a:spcBef>
                <a:spcPct val="0"/>
              </a:spcBef>
              <a:buNone/>
              <a:defRPr sz="4400" b="1" kern="1200">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smtClean="0"/>
              <a:t>Dr. Pigeon diagnosis cancer</a:t>
            </a:r>
          </a:p>
          <a:p>
            <a:pPr algn="ctr"/>
            <a:r>
              <a:rPr lang="en-US" sz="1800" dirty="0" smtClean="0"/>
              <a:t>15 days of training</a:t>
            </a:r>
          </a:p>
          <a:p>
            <a:pPr algn="ctr"/>
            <a:r>
              <a:rPr lang="en-US" sz="1800" dirty="0" smtClean="0"/>
              <a:t>85% successful </a:t>
            </a:r>
          </a:p>
          <a:p>
            <a:pPr algn="ctr"/>
            <a:r>
              <a:rPr lang="en-US" sz="1200" dirty="0" smtClean="0"/>
              <a:t>University of Iowa </a:t>
            </a:r>
            <a:endParaRPr lang="en-US" sz="1200" dirty="0"/>
          </a:p>
        </p:txBody>
      </p:sp>
    </p:spTree>
    <p:extLst>
      <p:ext uri="{BB962C8B-B14F-4D97-AF65-F5344CB8AC3E}">
        <p14:creationId xmlns:p14="http://schemas.microsoft.com/office/powerpoint/2010/main" val="23460198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914400" y="57150"/>
            <a:ext cx="7051793" cy="584776"/>
          </a:xfrm>
          <a:prstGeom prst="rect">
            <a:avLst/>
          </a:prstGeom>
        </p:spPr>
        <p:txBody>
          <a:bodyPr wrap="square">
            <a:spAutoFit/>
          </a:bodyPr>
          <a:lstStyle/>
          <a:p>
            <a:pPr algn="ctr"/>
            <a:r>
              <a:rPr lang="en-US" sz="3200" dirty="0" smtClean="0">
                <a:solidFill>
                  <a:prstClr val="white">
                    <a:lumMod val="65000"/>
                  </a:prstClr>
                </a:solidFill>
                <a:latin typeface="Iowan Old Style Black"/>
                <a:cs typeface="Iowan Old Style Black"/>
              </a:rPr>
              <a:t>The 7 stages of naming </a:t>
            </a:r>
            <a:endParaRPr lang="en-US" sz="3200" dirty="0">
              <a:solidFill>
                <a:prstClr val="white">
                  <a:lumMod val="65000"/>
                </a:prstClr>
              </a:solidFill>
              <a:latin typeface="Iowan Old Style Black"/>
              <a:cs typeface="Iowan Old Style Black"/>
            </a:endParaRP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8" name="Chevron 7"/>
          <p:cNvSpPr/>
          <p:nvPr/>
        </p:nvSpPr>
        <p:spPr>
          <a:xfrm>
            <a:off x="228600" y="1760590"/>
            <a:ext cx="1775096" cy="1613215"/>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smtClean="0">
                <a:solidFill>
                  <a:prstClr val="white"/>
                </a:solidFill>
                <a:latin typeface="Calibri"/>
              </a:rPr>
              <a:t>         Intent</a:t>
            </a:r>
          </a:p>
        </p:txBody>
      </p:sp>
      <p:sp>
        <p:nvSpPr>
          <p:cNvPr id="11" name="Chevron 10"/>
          <p:cNvSpPr/>
          <p:nvPr/>
        </p:nvSpPr>
        <p:spPr>
          <a:xfrm>
            <a:off x="1257267" y="1760590"/>
            <a:ext cx="2018803" cy="1613215"/>
          </a:xfrm>
          <a:prstGeom prst="chevron">
            <a:avLst/>
          </a:prstGeom>
          <a:gradFill flip="none" rotWithShape="1">
            <a:gsLst>
              <a:gs pos="0">
                <a:srgbClr val="29923D"/>
              </a:gs>
              <a:gs pos="100000">
                <a:srgbClr val="39CC56"/>
              </a:gs>
            </a:gsLst>
            <a:lin ang="16200000" scaled="0"/>
            <a:tileRect/>
          </a:gradFill>
        </p:spPr>
        <p:style>
          <a:lnRef idx="1">
            <a:schemeClr val="accent3"/>
          </a:lnRef>
          <a:fillRef idx="3">
            <a:schemeClr val="accent3"/>
          </a:fillRef>
          <a:effectRef idx="2">
            <a:schemeClr val="accent3"/>
          </a:effectRef>
          <a:fontRef idx="minor">
            <a:schemeClr val="lt1"/>
          </a:fontRef>
        </p:style>
        <p:txBody>
          <a:bodyPr wrap="none" lIns="0" rIns="0" rtlCol="0" anchor="ctr"/>
          <a:lstStyle/>
          <a:p>
            <a:r>
              <a:rPr lang="en-US" sz="1500" dirty="0" smtClean="0">
                <a:solidFill>
                  <a:prstClr val="white"/>
                </a:solidFill>
                <a:latin typeface="Calibri"/>
              </a:rPr>
              <a:t>Domain </a:t>
            </a:r>
          </a:p>
          <a:p>
            <a:r>
              <a:rPr lang="en-US" sz="1500" dirty="0" smtClean="0">
                <a:solidFill>
                  <a:prstClr val="white"/>
                </a:solidFill>
                <a:latin typeface="Calibri"/>
              </a:rPr>
              <a:t>Abstraction</a:t>
            </a:r>
          </a:p>
        </p:txBody>
      </p:sp>
      <p:sp>
        <p:nvSpPr>
          <p:cNvPr id="12" name="Rectangle 11"/>
          <p:cNvSpPr/>
          <p:nvPr/>
        </p:nvSpPr>
        <p:spPr>
          <a:xfrm>
            <a:off x="3429000" y="2114550"/>
            <a:ext cx="2364468" cy="923330"/>
          </a:xfrm>
          <a:prstGeom prst="rect">
            <a:avLst/>
          </a:prstGeom>
        </p:spPr>
        <p:txBody>
          <a:bodyPr wrap="square">
            <a:spAutoFit/>
          </a:bodyPr>
          <a:lstStyle/>
          <a:p>
            <a:pPr algn="ctr"/>
            <a:r>
              <a:rPr lang="en-US" b="1" dirty="0">
                <a:solidFill>
                  <a:srgbClr val="A6A6A6"/>
                </a:solidFill>
                <a:latin typeface="Courier"/>
                <a:cs typeface="Courier"/>
              </a:rPr>
              <a:t>Begin</a:t>
            </a:r>
          </a:p>
          <a:p>
            <a:pPr algn="ctr"/>
            <a:r>
              <a:rPr lang="en-US" b="1" dirty="0">
                <a:solidFill>
                  <a:srgbClr val="A6A6A6"/>
                </a:solidFill>
                <a:latin typeface="Courier"/>
                <a:cs typeface="Courier"/>
              </a:rPr>
              <a:t>Tracking</a:t>
            </a:r>
          </a:p>
          <a:p>
            <a:pPr algn="ctr"/>
            <a:r>
              <a:rPr lang="en-US" b="1" dirty="0">
                <a:solidFill>
                  <a:srgbClr val="A6A6A6"/>
                </a:solidFill>
                <a:latin typeface="Courier"/>
                <a:cs typeface="Courier"/>
              </a:rPr>
              <a:t>Flight()</a:t>
            </a:r>
          </a:p>
        </p:txBody>
      </p:sp>
      <p:sp>
        <p:nvSpPr>
          <p:cNvPr id="9" name="Rectangle 8"/>
          <p:cNvSpPr/>
          <p:nvPr/>
        </p:nvSpPr>
        <p:spPr>
          <a:xfrm>
            <a:off x="6629400" y="2114550"/>
            <a:ext cx="2364468" cy="923330"/>
          </a:xfrm>
          <a:prstGeom prst="rect">
            <a:avLst/>
          </a:prstGeom>
        </p:spPr>
        <p:txBody>
          <a:bodyPr wrap="square">
            <a:spAutoFit/>
          </a:bodyPr>
          <a:lstStyle/>
          <a:p>
            <a:pPr algn="ctr"/>
            <a:r>
              <a:rPr lang="en-US" b="1" dirty="0">
                <a:solidFill>
                  <a:prstClr val="black">
                    <a:lumMod val="50000"/>
                    <a:lumOff val="50000"/>
                  </a:prstClr>
                </a:solidFill>
                <a:latin typeface="Courier"/>
                <a:cs typeface="Courier"/>
              </a:rPr>
              <a:t>Monitoring</a:t>
            </a:r>
          </a:p>
          <a:p>
            <a:pPr algn="ctr"/>
            <a:r>
              <a:rPr lang="en-US" b="1" dirty="0">
                <a:solidFill>
                  <a:prstClr val="black">
                    <a:lumMod val="50000"/>
                    <a:lumOff val="50000"/>
                  </a:prstClr>
                </a:solidFill>
                <a:latin typeface="Courier"/>
                <a:cs typeface="Courier"/>
              </a:rPr>
              <a:t>Panel</a:t>
            </a:r>
          </a:p>
          <a:p>
            <a:pPr algn="ctr"/>
            <a:r>
              <a:rPr lang="en-US" b="1" dirty="0">
                <a:solidFill>
                  <a:srgbClr val="A6A6A6"/>
                </a:solidFill>
                <a:latin typeface="Courier"/>
                <a:cs typeface="Courier"/>
              </a:rPr>
              <a:t>.Add(</a:t>
            </a:r>
            <a:r>
              <a:rPr lang="en-US" b="1" dirty="0">
                <a:solidFill>
                  <a:srgbClr val="7F7F7F"/>
                </a:solidFill>
                <a:latin typeface="Courier"/>
                <a:cs typeface="Courier"/>
              </a:rPr>
              <a:t>flight</a:t>
            </a:r>
            <a:r>
              <a:rPr lang="en-US" b="1" dirty="0">
                <a:solidFill>
                  <a:srgbClr val="A6A6A6"/>
                </a:solidFill>
                <a:latin typeface="Courier"/>
                <a:cs typeface="Courier"/>
              </a:rPr>
              <a:t>)</a:t>
            </a:r>
          </a:p>
        </p:txBody>
      </p:sp>
    </p:spTree>
    <p:extLst>
      <p:ext uri="{BB962C8B-B14F-4D97-AF65-F5344CB8AC3E}">
        <p14:creationId xmlns:p14="http://schemas.microsoft.com/office/powerpoint/2010/main" val="17174648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83220" y="3560523"/>
            <a:ext cx="3278868" cy="357021"/>
          </a:xfrm>
          <a:prstGeom prst="rect">
            <a:avLst/>
          </a:prstGeom>
        </p:spPr>
        <p:txBody>
          <a:bodyPr wrap="square">
            <a:spAutoFit/>
          </a:bodyPr>
          <a:lstStyle/>
          <a:p>
            <a:pPr algn="ctr"/>
            <a:r>
              <a:rPr lang="en-US" sz="1200" b="1" dirty="0" smtClean="0">
                <a:solidFill>
                  <a:srgbClr val="A6A6A6"/>
                </a:solidFill>
                <a:latin typeface="Courier"/>
                <a:cs typeface="Courier"/>
              </a:rPr>
              <a:t>DoSomething</a:t>
            </a:r>
          </a:p>
          <a:p>
            <a:pPr algn="ctr"/>
            <a:r>
              <a:rPr lang="en-US" sz="1200" b="1" dirty="0" smtClean="0">
                <a:solidFill>
                  <a:srgbClr val="A6A6A6"/>
                </a:solidFill>
                <a:latin typeface="Courier"/>
                <a:cs typeface="Courier"/>
              </a:rPr>
              <a:t>EvilTo</a:t>
            </a:r>
          </a:p>
          <a:p>
            <a:pPr algn="ctr"/>
            <a:r>
              <a:rPr lang="en-US" sz="1200" b="1" dirty="0" smtClean="0">
                <a:solidFill>
                  <a:srgbClr val="A6A6A6"/>
                </a:solidFill>
                <a:latin typeface="Courier"/>
                <a:cs typeface="Courier"/>
              </a:rPr>
              <a:t>Database()</a:t>
            </a:r>
            <a:endParaRPr lang="en-US" sz="1200" b="1" dirty="0">
              <a:solidFill>
                <a:srgbClr val="A6A6A6"/>
              </a:solidFill>
              <a:latin typeface="Courier"/>
              <a:cs typeface="Courier"/>
            </a:endParaRPr>
          </a:p>
        </p:txBody>
      </p:sp>
      <p:sp>
        <p:nvSpPr>
          <p:cNvPr id="37" name="Rectangle 36"/>
          <p:cNvSpPr/>
          <p:nvPr/>
        </p:nvSpPr>
        <p:spPr>
          <a:xfrm>
            <a:off x="543413" y="3560523"/>
            <a:ext cx="646406" cy="276999"/>
          </a:xfrm>
          <a:prstGeom prst="rect">
            <a:avLst/>
          </a:prstGeom>
        </p:spPr>
        <p:txBody>
          <a:bodyPr wrap="none">
            <a:spAutoFit/>
          </a:bodyPr>
          <a:lstStyle/>
          <a:p>
            <a:pPr algn="ctr"/>
            <a:r>
              <a:rPr lang="en-US" sz="1200" b="1" dirty="0">
                <a:solidFill>
                  <a:srgbClr val="A6A6A6"/>
                </a:solidFill>
                <a:latin typeface="Courier"/>
                <a:cs typeface="Courier"/>
              </a:rPr>
              <a:t>F</a:t>
            </a:r>
            <a:r>
              <a:rPr lang="en-US" sz="1200" b="1" dirty="0" smtClean="0">
                <a:solidFill>
                  <a:srgbClr val="A6A6A6"/>
                </a:solidFill>
                <a:latin typeface="Courier"/>
                <a:cs typeface="Courier"/>
              </a:rPr>
              <a:t>oo()</a:t>
            </a:r>
          </a:p>
        </p:txBody>
      </p:sp>
      <p:sp>
        <p:nvSpPr>
          <p:cNvPr id="38" name="Rectangle 37"/>
          <p:cNvSpPr/>
          <p:nvPr/>
        </p:nvSpPr>
        <p:spPr>
          <a:xfrm>
            <a:off x="2804515" y="3356511"/>
            <a:ext cx="1687806" cy="663039"/>
          </a:xfrm>
          <a:prstGeom prst="rect">
            <a:avLst/>
          </a:prstGeom>
        </p:spPr>
        <p:txBody>
          <a:bodyPr wrap="square">
            <a:spAutoFit/>
          </a:bodyPr>
          <a:lstStyle/>
          <a:p>
            <a:pPr algn="ctr"/>
            <a:r>
              <a:rPr lang="en-US" sz="1200" b="1" dirty="0" smtClean="0">
                <a:solidFill>
                  <a:srgbClr val="A6A6A6"/>
                </a:solidFill>
                <a:latin typeface="Courier"/>
                <a:cs typeface="Courier"/>
              </a:rPr>
              <a:t>ParseXml</a:t>
            </a:r>
          </a:p>
          <a:p>
            <a:pPr algn="ctr"/>
            <a:r>
              <a:rPr lang="en-US" sz="1200" b="1" dirty="0" smtClean="0">
                <a:solidFill>
                  <a:srgbClr val="A6A6A6"/>
                </a:solidFill>
                <a:latin typeface="Courier"/>
                <a:cs typeface="Courier"/>
              </a:rPr>
              <a:t>AndStoreFlight</a:t>
            </a:r>
          </a:p>
          <a:p>
            <a:pPr algn="ctr"/>
            <a:r>
              <a:rPr lang="en-US" sz="1200" b="1" dirty="0" smtClean="0">
                <a:solidFill>
                  <a:srgbClr val="A6A6A6"/>
                </a:solidFill>
                <a:latin typeface="Courier"/>
                <a:cs typeface="Courier"/>
              </a:rPr>
              <a:t>ToDatabase</a:t>
            </a:r>
          </a:p>
          <a:p>
            <a:pPr algn="ctr"/>
            <a:r>
              <a:rPr lang="en-US" sz="1200" b="1" dirty="0" smtClean="0">
                <a:solidFill>
                  <a:srgbClr val="A6A6A6"/>
                </a:solidFill>
                <a:latin typeface="Courier"/>
                <a:cs typeface="Courier"/>
              </a:rPr>
              <a:t>AndLocalCache</a:t>
            </a:r>
          </a:p>
          <a:p>
            <a:pPr algn="ctr"/>
            <a:r>
              <a:rPr lang="en-US" sz="1200" b="1" dirty="0" smtClean="0">
                <a:solidFill>
                  <a:srgbClr val="A6A6A6"/>
                </a:solidFill>
                <a:latin typeface="Courier"/>
                <a:cs typeface="Courier"/>
              </a:rPr>
              <a:t>AndStart</a:t>
            </a:r>
          </a:p>
          <a:p>
            <a:pPr algn="ctr"/>
            <a:r>
              <a:rPr lang="en-US" sz="1200" b="1" dirty="0" smtClean="0">
                <a:solidFill>
                  <a:srgbClr val="A6A6A6"/>
                </a:solidFill>
                <a:latin typeface="Courier"/>
                <a:cs typeface="Courier"/>
              </a:rPr>
              <a:t>Processing()</a:t>
            </a:r>
            <a:endParaRPr lang="en-US" sz="1200" b="1" dirty="0">
              <a:solidFill>
                <a:srgbClr val="A6A6A6"/>
              </a:solidFill>
              <a:latin typeface="Courier"/>
              <a:cs typeface="Courier"/>
            </a:endParaRPr>
          </a:p>
        </p:txBody>
      </p:sp>
      <p:sp>
        <p:nvSpPr>
          <p:cNvPr id="39" name="Rectangle 38"/>
          <p:cNvSpPr/>
          <p:nvPr/>
        </p:nvSpPr>
        <p:spPr>
          <a:xfrm>
            <a:off x="4019239" y="3560523"/>
            <a:ext cx="2391380" cy="459027"/>
          </a:xfrm>
          <a:prstGeom prst="rect">
            <a:avLst/>
          </a:prstGeom>
        </p:spPr>
        <p:txBody>
          <a:bodyPr wrap="square">
            <a:spAutoFit/>
          </a:bodyPr>
          <a:lstStyle/>
          <a:p>
            <a:pPr algn="ctr"/>
            <a:r>
              <a:rPr lang="en-US" sz="1200" b="1" dirty="0" smtClean="0">
                <a:solidFill>
                  <a:srgbClr val="A6A6A6"/>
                </a:solidFill>
                <a:latin typeface="Courier"/>
                <a:cs typeface="Courier"/>
              </a:rPr>
              <a:t>StoreFlight</a:t>
            </a:r>
          </a:p>
          <a:p>
            <a:pPr algn="ctr"/>
            <a:r>
              <a:rPr lang="en-US" sz="1200" b="1" dirty="0" smtClean="0">
                <a:solidFill>
                  <a:srgbClr val="A6A6A6"/>
                </a:solidFill>
                <a:latin typeface="Courier"/>
                <a:cs typeface="Courier"/>
              </a:rPr>
              <a:t>ToDatabase</a:t>
            </a:r>
          </a:p>
          <a:p>
            <a:pPr algn="ctr"/>
            <a:r>
              <a:rPr lang="en-US" sz="1200" b="1" dirty="0" smtClean="0">
                <a:solidFill>
                  <a:srgbClr val="A6A6A6"/>
                </a:solidFill>
                <a:latin typeface="Courier"/>
                <a:cs typeface="Courier"/>
              </a:rPr>
              <a:t>AndStart</a:t>
            </a:r>
          </a:p>
          <a:p>
            <a:pPr algn="ctr"/>
            <a:r>
              <a:rPr lang="en-US" sz="1200" b="1" dirty="0" smtClean="0">
                <a:solidFill>
                  <a:srgbClr val="A6A6A6"/>
                </a:solidFill>
                <a:latin typeface="Courier"/>
                <a:cs typeface="Courier"/>
              </a:rPr>
              <a:t>Processing()</a:t>
            </a:r>
            <a:endParaRPr lang="en-US" sz="1200" b="1" dirty="0">
              <a:solidFill>
                <a:srgbClr val="A6A6A6"/>
              </a:solidFill>
              <a:latin typeface="Courier"/>
              <a:cs typeface="Courier"/>
            </a:endParaRPr>
          </a:p>
        </p:txBody>
      </p:sp>
      <p:sp>
        <p:nvSpPr>
          <p:cNvPr id="40" name="Rectangle 39"/>
          <p:cNvSpPr/>
          <p:nvPr/>
        </p:nvSpPr>
        <p:spPr>
          <a:xfrm>
            <a:off x="5415743" y="3529606"/>
            <a:ext cx="1989752" cy="357021"/>
          </a:xfrm>
          <a:prstGeom prst="rect">
            <a:avLst/>
          </a:prstGeom>
        </p:spPr>
        <p:txBody>
          <a:bodyPr wrap="square">
            <a:spAutoFit/>
          </a:bodyPr>
          <a:lstStyle/>
          <a:p>
            <a:pPr algn="ctr"/>
            <a:r>
              <a:rPr lang="en-US" sz="1200" b="1" dirty="0" smtClean="0">
                <a:solidFill>
                  <a:srgbClr val="A6A6A6"/>
                </a:solidFill>
                <a:latin typeface="Courier"/>
                <a:cs typeface="Courier"/>
              </a:rPr>
              <a:t>Begin</a:t>
            </a:r>
          </a:p>
          <a:p>
            <a:pPr algn="ctr"/>
            <a:r>
              <a:rPr lang="en-US" sz="1200" b="1" dirty="0" smtClean="0">
                <a:solidFill>
                  <a:srgbClr val="A6A6A6"/>
                </a:solidFill>
                <a:latin typeface="Courier"/>
                <a:cs typeface="Courier"/>
              </a:rPr>
              <a:t>Tracking</a:t>
            </a:r>
          </a:p>
          <a:p>
            <a:pPr algn="ctr"/>
            <a:r>
              <a:rPr lang="en-US" sz="1200" b="1" dirty="0" smtClean="0">
                <a:solidFill>
                  <a:srgbClr val="A6A6A6"/>
                </a:solidFill>
                <a:latin typeface="Courier"/>
                <a:cs typeface="Courier"/>
              </a:rPr>
              <a:t>Flight()</a:t>
            </a:r>
            <a:endParaRPr lang="en-US" sz="1200" b="1" dirty="0">
              <a:solidFill>
                <a:srgbClr val="A6A6A6"/>
              </a:solidFill>
              <a:latin typeface="Courier"/>
              <a:cs typeface="Courier"/>
            </a:endParaRPr>
          </a:p>
        </p:txBody>
      </p:sp>
      <p:sp>
        <p:nvSpPr>
          <p:cNvPr id="41" name="Chevron 40"/>
          <p:cNvSpPr/>
          <p:nvPr/>
        </p:nvSpPr>
        <p:spPr>
          <a:xfrm>
            <a:off x="5846382" y="1760590"/>
            <a:ext cx="1775096" cy="1613215"/>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smtClean="0">
                <a:solidFill>
                  <a:prstClr val="white"/>
                </a:solidFill>
                <a:latin typeface="Calibri"/>
              </a:rPr>
              <a:t>         Intent</a:t>
            </a:r>
          </a:p>
        </p:txBody>
      </p:sp>
      <p:sp>
        <p:nvSpPr>
          <p:cNvPr id="42" name="Chevron 41"/>
          <p:cNvSpPr/>
          <p:nvPr/>
        </p:nvSpPr>
        <p:spPr>
          <a:xfrm>
            <a:off x="1853222" y="1760590"/>
            <a:ext cx="1942741" cy="1613215"/>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smtClean="0">
                <a:solidFill>
                  <a:prstClr val="white"/>
                </a:solidFill>
                <a:latin typeface="Calibri"/>
              </a:rPr>
              <a:t>         Honest</a:t>
            </a:r>
          </a:p>
        </p:txBody>
      </p:sp>
      <p:sp>
        <p:nvSpPr>
          <p:cNvPr id="43" name="Chevron 42"/>
          <p:cNvSpPr/>
          <p:nvPr/>
        </p:nvSpPr>
        <p:spPr>
          <a:xfrm>
            <a:off x="3058694" y="1760590"/>
            <a:ext cx="2217562" cy="1613215"/>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smtClean="0">
                <a:solidFill>
                  <a:prstClr val="white"/>
                </a:solidFill>
                <a:latin typeface="Calibri"/>
              </a:rPr>
              <a:t>Honest</a:t>
            </a:r>
            <a:r>
              <a:rPr lang="en-US" dirty="0">
                <a:solidFill>
                  <a:prstClr val="white"/>
                </a:solidFill>
                <a:latin typeface="Calibri"/>
              </a:rPr>
              <a:t> </a:t>
            </a:r>
            <a:r>
              <a:rPr lang="en-US" dirty="0" smtClean="0">
                <a:solidFill>
                  <a:prstClr val="white"/>
                </a:solidFill>
                <a:latin typeface="Calibri"/>
              </a:rPr>
              <a:t> &amp; </a:t>
            </a:r>
          </a:p>
          <a:p>
            <a:r>
              <a:rPr lang="en-US" dirty="0" smtClean="0">
                <a:solidFill>
                  <a:prstClr val="white"/>
                </a:solidFill>
                <a:latin typeface="Calibri"/>
              </a:rPr>
              <a:t>Complete</a:t>
            </a:r>
          </a:p>
        </p:txBody>
      </p:sp>
      <p:sp>
        <p:nvSpPr>
          <p:cNvPr id="44" name="Chevron 43"/>
          <p:cNvSpPr/>
          <p:nvPr/>
        </p:nvSpPr>
        <p:spPr>
          <a:xfrm>
            <a:off x="4561449" y="1760590"/>
            <a:ext cx="2027880" cy="1613215"/>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solidFill>
                  <a:prstClr val="white"/>
                </a:solidFill>
                <a:latin typeface="Calibri"/>
              </a:rPr>
              <a:t>Does the </a:t>
            </a:r>
          </a:p>
          <a:p>
            <a:r>
              <a:rPr lang="en-US" dirty="0">
                <a:solidFill>
                  <a:prstClr val="white"/>
                </a:solidFill>
                <a:latin typeface="Calibri"/>
              </a:rPr>
              <a:t>Right </a:t>
            </a:r>
            <a:r>
              <a:rPr lang="en-US" dirty="0" smtClean="0">
                <a:solidFill>
                  <a:prstClr val="white"/>
                </a:solidFill>
                <a:latin typeface="Calibri"/>
              </a:rPr>
              <a:t>Thing</a:t>
            </a:r>
          </a:p>
          <a:p>
            <a:endParaRPr lang="en-US" dirty="0">
              <a:solidFill>
                <a:prstClr val="white"/>
              </a:solidFill>
              <a:latin typeface="Calibri"/>
            </a:endParaRPr>
          </a:p>
        </p:txBody>
      </p:sp>
      <p:sp>
        <p:nvSpPr>
          <p:cNvPr id="45" name="Chevron 44"/>
          <p:cNvSpPr/>
          <p:nvPr/>
        </p:nvSpPr>
        <p:spPr>
          <a:xfrm>
            <a:off x="6875049" y="1760590"/>
            <a:ext cx="2018803" cy="1613215"/>
          </a:xfrm>
          <a:prstGeom prst="chevron">
            <a:avLst/>
          </a:prstGeom>
          <a:gradFill flip="none" rotWithShape="1">
            <a:gsLst>
              <a:gs pos="0">
                <a:srgbClr val="29923D"/>
              </a:gs>
              <a:gs pos="100000">
                <a:srgbClr val="39CC56"/>
              </a:gs>
            </a:gsLst>
            <a:lin ang="16200000" scaled="0"/>
            <a:tileRect/>
          </a:gradFill>
        </p:spPr>
        <p:style>
          <a:lnRef idx="1">
            <a:schemeClr val="accent3"/>
          </a:lnRef>
          <a:fillRef idx="3">
            <a:schemeClr val="accent3"/>
          </a:fillRef>
          <a:effectRef idx="2">
            <a:schemeClr val="accent3"/>
          </a:effectRef>
          <a:fontRef idx="minor">
            <a:schemeClr val="lt1"/>
          </a:fontRef>
        </p:style>
        <p:txBody>
          <a:bodyPr wrap="none" lIns="0" rIns="0" rtlCol="0" anchor="ctr"/>
          <a:lstStyle/>
          <a:p>
            <a:r>
              <a:rPr lang="en-US" sz="1500" dirty="0" smtClean="0">
                <a:solidFill>
                  <a:prstClr val="white"/>
                </a:solidFill>
                <a:latin typeface="Calibri"/>
              </a:rPr>
              <a:t>Domain </a:t>
            </a:r>
          </a:p>
          <a:p>
            <a:r>
              <a:rPr lang="en-US" sz="1500" dirty="0" smtClean="0">
                <a:solidFill>
                  <a:prstClr val="white"/>
                </a:solidFill>
                <a:latin typeface="Calibri"/>
              </a:rPr>
              <a:t>Abstraction</a:t>
            </a:r>
          </a:p>
        </p:txBody>
      </p:sp>
      <p:sp>
        <p:nvSpPr>
          <p:cNvPr id="46" name="Rectangle 45"/>
          <p:cNvSpPr/>
          <p:nvPr/>
        </p:nvSpPr>
        <p:spPr>
          <a:xfrm>
            <a:off x="6771727" y="3551861"/>
            <a:ext cx="2039937" cy="357021"/>
          </a:xfrm>
          <a:prstGeom prst="rect">
            <a:avLst/>
          </a:prstGeom>
        </p:spPr>
        <p:txBody>
          <a:bodyPr wrap="square">
            <a:spAutoFit/>
          </a:bodyPr>
          <a:lstStyle/>
          <a:p>
            <a:pPr algn="ctr"/>
            <a:r>
              <a:rPr lang="en-US" sz="1200" b="1" dirty="0" smtClean="0">
                <a:solidFill>
                  <a:prstClr val="black">
                    <a:lumMod val="50000"/>
                    <a:lumOff val="50000"/>
                  </a:prstClr>
                </a:solidFill>
                <a:latin typeface="Courier"/>
                <a:cs typeface="Courier"/>
              </a:rPr>
              <a:t>Monitoring</a:t>
            </a:r>
          </a:p>
          <a:p>
            <a:pPr algn="ctr"/>
            <a:r>
              <a:rPr lang="en-US" sz="1200" b="1" dirty="0" smtClean="0">
                <a:solidFill>
                  <a:prstClr val="black">
                    <a:lumMod val="50000"/>
                    <a:lumOff val="50000"/>
                  </a:prstClr>
                </a:solidFill>
                <a:latin typeface="Courier"/>
                <a:cs typeface="Courier"/>
              </a:rPr>
              <a:t>Panel</a:t>
            </a:r>
          </a:p>
          <a:p>
            <a:pPr algn="ctr"/>
            <a:r>
              <a:rPr lang="en-US" sz="1200" b="1" dirty="0" smtClean="0">
                <a:solidFill>
                  <a:srgbClr val="A6A6A6"/>
                </a:solidFill>
                <a:latin typeface="Courier"/>
                <a:cs typeface="Courier"/>
              </a:rPr>
              <a:t>.Add(</a:t>
            </a:r>
            <a:r>
              <a:rPr lang="en-US" sz="1200" b="1" dirty="0" smtClean="0">
                <a:solidFill>
                  <a:srgbClr val="7F7F7F"/>
                </a:solidFill>
                <a:latin typeface="Courier"/>
                <a:cs typeface="Courier"/>
              </a:rPr>
              <a:t>flight</a:t>
            </a:r>
            <a:r>
              <a:rPr lang="en-US" sz="1200" b="1" dirty="0" smtClean="0">
                <a:solidFill>
                  <a:srgbClr val="A6A6A6"/>
                </a:solidFill>
                <a:latin typeface="Courier"/>
                <a:cs typeface="Courier"/>
              </a:rPr>
              <a:t>)</a:t>
            </a:r>
            <a:endParaRPr lang="en-US" sz="1200" b="1" dirty="0">
              <a:solidFill>
                <a:srgbClr val="A6A6A6"/>
              </a:solidFill>
              <a:latin typeface="Courier"/>
              <a:cs typeface="Courier"/>
            </a:endParaRPr>
          </a:p>
        </p:txBody>
      </p:sp>
      <p:sp>
        <p:nvSpPr>
          <p:cNvPr id="47" name="Rectangle 46"/>
          <p:cNvSpPr/>
          <p:nvPr/>
        </p:nvSpPr>
        <p:spPr>
          <a:xfrm>
            <a:off x="971316" y="1123950"/>
            <a:ext cx="7051793" cy="255015"/>
          </a:xfrm>
          <a:prstGeom prst="rect">
            <a:avLst/>
          </a:prstGeom>
        </p:spPr>
        <p:txBody>
          <a:bodyPr wrap="square">
            <a:spAutoFit/>
          </a:bodyPr>
          <a:lstStyle/>
          <a:p>
            <a:pPr algn="ctr"/>
            <a:r>
              <a:rPr lang="en-US" sz="2400" dirty="0" smtClean="0">
                <a:solidFill>
                  <a:prstClr val="white">
                    <a:lumMod val="65000"/>
                  </a:prstClr>
                </a:solidFill>
                <a:latin typeface="Iowan Old Style Black"/>
                <a:cs typeface="Iowan Old Style Black"/>
              </a:rPr>
              <a:t>The 7 stages of naming </a:t>
            </a:r>
            <a:endParaRPr lang="en-US" sz="2400" dirty="0">
              <a:solidFill>
                <a:prstClr val="white">
                  <a:lumMod val="65000"/>
                </a:prstClr>
              </a:solidFill>
              <a:latin typeface="Iowan Old Style Black"/>
              <a:cs typeface="Iowan Old Style Black"/>
            </a:endParaRPr>
          </a:p>
        </p:txBody>
      </p:sp>
      <p:sp>
        <p:nvSpPr>
          <p:cNvPr id="48" name="Rectangle 47"/>
          <p:cNvSpPr/>
          <p:nvPr/>
        </p:nvSpPr>
        <p:spPr>
          <a:xfrm>
            <a:off x="4401781" y="2745471"/>
            <a:ext cx="1645781" cy="357021"/>
          </a:xfrm>
          <a:prstGeom prst="rect">
            <a:avLst/>
          </a:prstGeom>
        </p:spPr>
        <p:txBody>
          <a:bodyPr wrap="square">
            <a:spAutoFit/>
          </a:bodyPr>
          <a:lstStyle/>
          <a:p>
            <a:r>
              <a:rPr lang="en-US" sz="1200" b="1" dirty="0" smtClean="0">
                <a:solidFill>
                  <a:prstClr val="black">
                    <a:lumMod val="75000"/>
                    <a:lumOff val="25000"/>
                  </a:prstClr>
                </a:solidFill>
                <a:latin typeface="Courier"/>
                <a:cs typeface="Courier"/>
              </a:rPr>
              <a:t>        </a:t>
            </a:r>
            <a:r>
              <a:rPr lang="en-US" sz="1200" b="1" dirty="0" smtClean="0">
                <a:solidFill>
                  <a:srgbClr val="7F7F7F"/>
                </a:solidFill>
                <a:latin typeface="Courier"/>
                <a:cs typeface="Courier"/>
              </a:rPr>
              <a:t>Start</a:t>
            </a:r>
          </a:p>
          <a:p>
            <a:pPr algn="ctr"/>
            <a:r>
              <a:rPr lang="en-US" sz="1200" b="1" dirty="0" smtClean="0">
                <a:solidFill>
                  <a:srgbClr val="7F7F7F"/>
                </a:solidFill>
                <a:latin typeface="Courier"/>
                <a:cs typeface="Courier"/>
              </a:rPr>
              <a:t>    Structural</a:t>
            </a:r>
            <a:r>
              <a:rPr lang="en-US" sz="1200" b="1" dirty="0" smtClean="0">
                <a:solidFill>
                  <a:prstClr val="black">
                    <a:lumMod val="75000"/>
                    <a:lumOff val="25000"/>
                  </a:prstClr>
                </a:solidFill>
                <a:latin typeface="Courier"/>
                <a:cs typeface="Courier"/>
              </a:rPr>
              <a:t> </a:t>
            </a:r>
          </a:p>
          <a:p>
            <a:pPr algn="ctr"/>
            <a:r>
              <a:rPr lang="en-US" sz="1200" b="1" dirty="0" smtClean="0">
                <a:solidFill>
                  <a:prstClr val="black">
                    <a:lumMod val="75000"/>
                    <a:lumOff val="25000"/>
                  </a:prstClr>
                </a:solidFill>
                <a:latin typeface="Courier"/>
                <a:cs typeface="Courier"/>
              </a:rPr>
              <a:t>Refactoring </a:t>
            </a:r>
          </a:p>
        </p:txBody>
      </p:sp>
      <p:sp>
        <p:nvSpPr>
          <p:cNvPr id="49" name="Rectangle 48"/>
          <p:cNvSpPr/>
          <p:nvPr/>
        </p:nvSpPr>
        <p:spPr>
          <a:xfrm>
            <a:off x="5125946" y="1526963"/>
            <a:ext cx="1645781" cy="136008"/>
          </a:xfrm>
          <a:prstGeom prst="rect">
            <a:avLst/>
          </a:prstGeom>
        </p:spPr>
        <p:txBody>
          <a:bodyPr wrap="square">
            <a:spAutoFit/>
          </a:bodyPr>
          <a:lstStyle/>
          <a:p>
            <a:pPr algn="ctr"/>
            <a:r>
              <a:rPr lang="en-US" sz="1000" dirty="0" smtClean="0">
                <a:solidFill>
                  <a:srgbClr val="A6A6A6"/>
                </a:solidFill>
                <a:latin typeface="Courier"/>
                <a:cs typeface="Courier"/>
              </a:rPr>
              <a:t>By ArloBelshee</a:t>
            </a:r>
            <a:endParaRPr lang="en-US" sz="1000" dirty="0">
              <a:solidFill>
                <a:srgbClr val="A6A6A6"/>
              </a:solidFill>
              <a:latin typeface="Courier"/>
              <a:cs typeface="Courier"/>
            </a:endParaRPr>
          </a:p>
        </p:txBody>
      </p:sp>
      <p:sp>
        <p:nvSpPr>
          <p:cNvPr id="50" name="Pentagon 49"/>
          <p:cNvSpPr/>
          <p:nvPr/>
        </p:nvSpPr>
        <p:spPr>
          <a:xfrm>
            <a:off x="228600" y="1774298"/>
            <a:ext cx="913086" cy="1613215"/>
          </a:xfrm>
          <a:prstGeom prst="homePlate">
            <a:avLst>
              <a:gd name="adj" fmla="val 85329"/>
            </a:avLst>
          </a:prstGeom>
          <a:gradFill>
            <a:gsLst>
              <a:gs pos="0">
                <a:schemeClr val="tx1">
                  <a:lumMod val="85000"/>
                  <a:lumOff val="15000"/>
                </a:schemeClr>
              </a:gs>
              <a:gs pos="100000">
                <a:schemeClr val="bg1">
                  <a:lumMod val="75000"/>
                </a:schemeClr>
              </a:gs>
            </a:gsLst>
          </a:gradFill>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2000" dirty="0" smtClean="0">
                <a:solidFill>
                  <a:prstClr val="white"/>
                </a:solidFill>
                <a:latin typeface="Calibri"/>
              </a:rPr>
              <a:t> Missing</a:t>
            </a:r>
            <a:endParaRPr lang="en-US" sz="2000" dirty="0">
              <a:solidFill>
                <a:prstClr val="white"/>
              </a:solidFill>
              <a:latin typeface="Calibri"/>
            </a:endParaRPr>
          </a:p>
        </p:txBody>
      </p:sp>
      <p:sp>
        <p:nvSpPr>
          <p:cNvPr id="51" name="Chevron 50"/>
          <p:cNvSpPr/>
          <p:nvPr/>
        </p:nvSpPr>
        <p:spPr>
          <a:xfrm>
            <a:off x="436651" y="1769519"/>
            <a:ext cx="2161543" cy="1613215"/>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solidFill>
                  <a:prstClr val="white"/>
                </a:solidFill>
                <a:latin typeface="Calibri"/>
              </a:rPr>
              <a:t>         </a:t>
            </a:r>
            <a:r>
              <a:rPr lang="en-US" sz="2000" dirty="0" smtClean="0">
                <a:solidFill>
                  <a:prstClr val="white"/>
                </a:solidFill>
                <a:latin typeface="Calibri"/>
              </a:rPr>
              <a:t>  Nonsense</a:t>
            </a:r>
            <a:endParaRPr lang="en-US" sz="2000" dirty="0">
              <a:solidFill>
                <a:prstClr val="white"/>
              </a:solidFill>
              <a:latin typeface="Calibri"/>
            </a:endParaRPr>
          </a:p>
        </p:txBody>
      </p:sp>
    </p:spTree>
    <p:extLst>
      <p:ext uri="{BB962C8B-B14F-4D97-AF65-F5344CB8AC3E}">
        <p14:creationId xmlns:p14="http://schemas.microsoft.com/office/powerpoint/2010/main" val="28226850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57150"/>
            <a:ext cx="8839200" cy="5029200"/>
          </a:xfrm>
        </p:spPr>
        <p:txBody>
          <a:bodyPr wrap="none">
            <a:noAutofit/>
          </a:bodyPr>
          <a:lstStyle/>
          <a:p>
            <a:pPr algn="ctr"/>
            <a:r>
              <a:rPr lang="en-US" sz="2800" dirty="0" smtClean="0"/>
              <a:t>Duplication</a:t>
            </a:r>
            <a:r>
              <a:rPr lang="en-US" sz="2700" dirty="0" smtClean="0"/>
              <a:t/>
            </a:r>
            <a:br>
              <a:rPr lang="en-US" sz="2700" dirty="0" smtClean="0"/>
            </a:br>
            <a:r>
              <a:rPr lang="en-US" sz="3100" dirty="0" smtClean="0"/>
              <a:t>Duplication</a:t>
            </a:r>
            <a:r>
              <a:rPr lang="en-US" dirty="0" smtClean="0"/>
              <a:t/>
            </a:r>
            <a:br>
              <a:rPr lang="en-US" dirty="0" smtClean="0"/>
            </a:br>
            <a:r>
              <a:rPr lang="en-US" sz="3600" dirty="0" smtClean="0"/>
              <a:t>Duplication</a:t>
            </a:r>
            <a:r>
              <a:rPr lang="en-US" dirty="0" smtClean="0"/>
              <a:t/>
            </a:r>
            <a:br>
              <a:rPr lang="en-US" dirty="0" smtClean="0"/>
            </a:br>
            <a:r>
              <a:rPr lang="en-US" sz="4000" dirty="0" smtClean="0"/>
              <a:t>Duplication</a:t>
            </a:r>
            <a:br>
              <a:rPr lang="en-US" sz="4000" dirty="0" smtClean="0"/>
            </a:br>
            <a:r>
              <a:rPr lang="en-US" sz="4800" dirty="0" smtClean="0"/>
              <a:t>Duplication</a:t>
            </a:r>
            <a:r>
              <a:rPr lang="en-US" dirty="0" smtClean="0"/>
              <a:t/>
            </a:r>
            <a:br>
              <a:rPr lang="en-US" dirty="0" smtClean="0"/>
            </a:br>
            <a:r>
              <a:rPr lang="en-US" sz="4000" dirty="0" smtClean="0"/>
              <a:t>Duplication</a:t>
            </a:r>
            <a:r>
              <a:rPr lang="en-US" dirty="0" smtClean="0"/>
              <a:t/>
            </a:r>
            <a:br>
              <a:rPr lang="en-US" dirty="0" smtClean="0"/>
            </a:br>
            <a:r>
              <a:rPr lang="en-US" sz="3600" dirty="0" smtClean="0"/>
              <a:t>Duplication</a:t>
            </a:r>
            <a:r>
              <a:rPr lang="en-US" dirty="0" smtClean="0"/>
              <a:t/>
            </a:r>
            <a:br>
              <a:rPr lang="en-US" dirty="0" smtClean="0"/>
            </a:br>
            <a:r>
              <a:rPr lang="en-US" sz="3200" dirty="0" smtClean="0"/>
              <a:t>Duplication</a:t>
            </a:r>
            <a:br>
              <a:rPr lang="en-US" sz="3200" dirty="0" smtClean="0"/>
            </a:br>
            <a:r>
              <a:rPr lang="en-US" sz="2800" dirty="0"/>
              <a:t>Duplication</a:t>
            </a:r>
          </a:p>
        </p:txBody>
      </p:sp>
    </p:spTree>
    <p:extLst>
      <p:ext uri="{BB962C8B-B14F-4D97-AF65-F5344CB8AC3E}">
        <p14:creationId xmlns:p14="http://schemas.microsoft.com/office/powerpoint/2010/main" val="293760933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9600" y="2343150"/>
            <a:ext cx="4572000" cy="827742"/>
          </a:xfrm>
        </p:spPr>
        <p:txBody>
          <a:bodyPr/>
          <a:lstStyle/>
          <a:p>
            <a:r>
              <a:rPr lang="en-US" dirty="0"/>
              <a:t>Inconsistency</a:t>
            </a:r>
          </a:p>
        </p:txBody>
      </p:sp>
      <p:pic>
        <p:nvPicPr>
          <p:cNvPr id="5" name="Picture 4" descr="005df63b5ea9acd8f0660a20358e412a.jpg"/>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3957618" cy="5143500"/>
          </a:xfrm>
          <a:prstGeom prst="rect">
            <a:avLst/>
          </a:prstGeom>
        </p:spPr>
      </p:pic>
    </p:spTree>
    <p:extLst>
      <p:ext uri="{BB962C8B-B14F-4D97-AF65-F5344CB8AC3E}">
        <p14:creationId xmlns:p14="http://schemas.microsoft.com/office/powerpoint/2010/main" val="39632647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0 at 6.38.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3864"/>
            <a:ext cx="7226490" cy="4697686"/>
          </a:xfrm>
          <a:prstGeom prst="rect">
            <a:avLst/>
          </a:prstGeom>
        </p:spPr>
      </p:pic>
    </p:spTree>
    <p:extLst>
      <p:ext uri="{BB962C8B-B14F-4D97-AF65-F5344CB8AC3E}">
        <p14:creationId xmlns:p14="http://schemas.microsoft.com/office/powerpoint/2010/main" val="18349676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4-02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438150"/>
            <a:ext cx="3437444" cy="1885949"/>
          </a:xfrm>
          <a:prstGeom prst="rect">
            <a:avLst/>
          </a:prstGeom>
        </p:spPr>
      </p:pic>
      <p:pic>
        <p:nvPicPr>
          <p:cNvPr id="2" name="Picture 1" descr="Screen Shot 2016-04-02 at 11.33.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733550"/>
            <a:ext cx="3429000" cy="2930491"/>
          </a:xfrm>
          <a:prstGeom prst="rect">
            <a:avLst/>
          </a:prstGeom>
        </p:spPr>
      </p:pic>
      <p:sp>
        <p:nvSpPr>
          <p:cNvPr id="4" name="TextBox 3"/>
          <p:cNvSpPr txBox="1"/>
          <p:nvPr/>
        </p:nvSpPr>
        <p:spPr>
          <a:xfrm>
            <a:off x="3886200" y="666750"/>
            <a:ext cx="5106486" cy="584776"/>
          </a:xfrm>
          <a:prstGeom prst="rect">
            <a:avLst/>
          </a:prstGeom>
          <a:noFill/>
        </p:spPr>
        <p:txBody>
          <a:bodyPr wrap="none" rtlCol="0">
            <a:spAutoFit/>
          </a:bodyPr>
          <a:lstStyle/>
          <a:p>
            <a:r>
              <a:rPr lang="en-US" sz="3200" b="1" dirty="0" err="1" smtClean="0"/>
              <a:t>LlewellynFalco.blogspot.com</a:t>
            </a:r>
            <a:endParaRPr lang="en-US" sz="3200" b="1" dirty="0"/>
          </a:p>
        </p:txBody>
      </p:sp>
    </p:spTree>
    <p:extLst>
      <p:ext uri="{BB962C8B-B14F-4D97-AF65-F5344CB8AC3E}">
        <p14:creationId xmlns:p14="http://schemas.microsoft.com/office/powerpoint/2010/main" val="226827412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31825" y="285750"/>
            <a:ext cx="7772400" cy="827088"/>
          </a:xfrm>
        </p:spPr>
        <p:txBody>
          <a:bodyPr/>
          <a:lstStyle/>
          <a:p>
            <a:pPr eaLnBrk="1" fontAlgn="auto" hangingPunct="1">
              <a:spcAft>
                <a:spcPts val="0"/>
              </a:spcAft>
              <a:defRPr/>
            </a:pPr>
            <a:r>
              <a:rPr lang="en-US" dirty="0" smtClean="0">
                <a:ea typeface="+mj-ea"/>
                <a:cs typeface="+mj-cs"/>
              </a:rPr>
              <a:t>Resources</a:t>
            </a:r>
            <a:endParaRPr lang="en-US" dirty="0">
              <a:ea typeface="+mj-ea"/>
              <a:cs typeface="+mj-cs"/>
            </a:endParaRPr>
          </a:p>
        </p:txBody>
      </p:sp>
      <p:sp>
        <p:nvSpPr>
          <p:cNvPr id="8" name="Content Placeholder 1"/>
          <p:cNvSpPr txBox="1">
            <a:spLocks/>
          </p:cNvSpPr>
          <p:nvPr/>
        </p:nvSpPr>
        <p:spPr>
          <a:xfrm>
            <a:off x="3200400" y="133350"/>
            <a:ext cx="5257800" cy="685800"/>
          </a:xfrm>
          <a:prstGeom prst="rect">
            <a:avLst/>
          </a:prstGeom>
        </p:spPr>
        <p:txBody>
          <a:bodyPr>
            <a:normAutofit fontScale="85000" lnSpcReduction="20000"/>
          </a:bodyPr>
          <a:lstStyle/>
          <a:p>
            <a:pPr marL="274320" indent="-274320" algn="r" fontAlgn="auto">
              <a:spcBef>
                <a:spcPct val="20000"/>
              </a:spcBef>
              <a:spcAft>
                <a:spcPts val="0"/>
              </a:spcAft>
              <a:buClr>
                <a:schemeClr val="accent3"/>
              </a:buClr>
              <a:buSzPct val="95000"/>
              <a:buFont typeface="Wingdings 2"/>
              <a:buNone/>
              <a:defRPr/>
            </a:pPr>
            <a:r>
              <a:rPr lang="en-US" sz="2800" b="1" dirty="0" err="1">
                <a:solidFill>
                  <a:schemeClr val="bg2"/>
                </a:solidFill>
                <a:latin typeface="+mn-lt"/>
                <a:ea typeface="+mn-ea"/>
                <a:cs typeface="+mn-cs"/>
              </a:rPr>
              <a:t>www.ApprovalTests.com</a:t>
            </a:r>
            <a:r>
              <a:rPr lang="en-US" sz="2800" b="1" dirty="0">
                <a:solidFill>
                  <a:schemeClr val="bg2"/>
                </a:solidFill>
                <a:latin typeface="+mn-lt"/>
                <a:ea typeface="+mn-ea"/>
                <a:cs typeface="+mn-cs"/>
              </a:rPr>
              <a:t/>
            </a:r>
            <a:br>
              <a:rPr lang="en-US" sz="2800" b="1" dirty="0">
                <a:solidFill>
                  <a:schemeClr val="bg2"/>
                </a:solidFill>
                <a:latin typeface="+mn-lt"/>
                <a:ea typeface="+mn-ea"/>
                <a:cs typeface="+mn-cs"/>
              </a:rPr>
            </a:br>
            <a:endParaRPr lang="en-US" sz="2800" b="1" dirty="0">
              <a:solidFill>
                <a:schemeClr val="bg2"/>
              </a:solidFill>
              <a:latin typeface="+mn-lt"/>
              <a:ea typeface="+mn-ea"/>
              <a:cs typeface="+mn-cs"/>
            </a:endParaRPr>
          </a:p>
        </p:txBody>
      </p:sp>
      <p:sp>
        <p:nvSpPr>
          <p:cNvPr id="5" name="Content Placeholder 1"/>
          <p:cNvSpPr txBox="1">
            <a:spLocks/>
          </p:cNvSpPr>
          <p:nvPr/>
        </p:nvSpPr>
        <p:spPr>
          <a:xfrm>
            <a:off x="4572000" y="742950"/>
            <a:ext cx="3962400" cy="1752600"/>
          </a:xfrm>
          <a:prstGeom prst="rect">
            <a:avLst/>
          </a:prstGeom>
        </p:spPr>
        <p:txBody>
          <a:bodyPr>
            <a:normAutofit/>
          </a:bodyPr>
          <a:lstStyle/>
          <a:p>
            <a:pPr marL="274320" indent="-274320" algn="r" fontAlgn="auto">
              <a:spcBef>
                <a:spcPct val="20000"/>
              </a:spcBef>
              <a:spcAft>
                <a:spcPts val="0"/>
              </a:spcAft>
              <a:buClr>
                <a:schemeClr val="accent3"/>
              </a:buClr>
              <a:buSzPct val="95000"/>
              <a:buFont typeface="Wingdings 2"/>
              <a:buNone/>
              <a:defRPr/>
            </a:pPr>
            <a:r>
              <a:rPr lang="en-US" sz="2400" b="1" dirty="0" smtClean="0">
                <a:solidFill>
                  <a:schemeClr val="bg2"/>
                </a:solidFill>
                <a:latin typeface="+mn-lt"/>
                <a:ea typeface="+mn-ea"/>
                <a:cs typeface="+mn-cs"/>
              </a:rPr>
              <a:t>21 </a:t>
            </a:r>
            <a:r>
              <a:rPr lang="en-US" sz="2400" b="1" dirty="0">
                <a:solidFill>
                  <a:schemeClr val="bg2"/>
                </a:solidFill>
                <a:latin typeface="+mn-lt"/>
                <a:ea typeface="+mn-ea"/>
                <a:cs typeface="+mn-cs"/>
              </a:rPr>
              <a:t>episode </a:t>
            </a:r>
            <a:r>
              <a:rPr lang="en-US" sz="2400" b="1" dirty="0" err="1">
                <a:solidFill>
                  <a:schemeClr val="bg2"/>
                </a:solidFill>
                <a:latin typeface="+mn-lt"/>
                <a:ea typeface="+mn-ea"/>
                <a:cs typeface="+mn-cs"/>
              </a:rPr>
              <a:t>youtube</a:t>
            </a:r>
            <a:r>
              <a:rPr lang="en-US" sz="2400" b="1" dirty="0">
                <a:solidFill>
                  <a:schemeClr val="bg2"/>
                </a:solidFill>
                <a:latin typeface="+mn-lt"/>
                <a:ea typeface="+mn-ea"/>
                <a:cs typeface="+mn-cs"/>
              </a:rPr>
              <a:t> series</a:t>
            </a:r>
          </a:p>
        </p:txBody>
      </p:sp>
      <p:pic>
        <p:nvPicPr>
          <p:cNvPr id="2" name="Picture 1" descr="IMG_0119.PNG"/>
          <p:cNvPicPr>
            <a:picLocks noChangeAspect="1"/>
          </p:cNvPicPr>
          <p:nvPr/>
        </p:nvPicPr>
        <p:blipFill rotWithShape="1">
          <a:blip r:embed="rId3">
            <a:extLst>
              <a:ext uri="{28A0092B-C50C-407E-A947-70E740481C1C}">
                <a14:useLocalDpi xmlns:a14="http://schemas.microsoft.com/office/drawing/2010/main" val="0"/>
              </a:ext>
            </a:extLst>
          </a:blip>
          <a:srcRect l="13138" r="7022"/>
          <a:stretch/>
        </p:blipFill>
        <p:spPr>
          <a:xfrm rot="5400000">
            <a:off x="1428751" y="-76201"/>
            <a:ext cx="3810001" cy="6362704"/>
          </a:xfrm>
          <a:prstGeom prst="rect">
            <a:avLst/>
          </a:prstGeom>
        </p:spPr>
      </p:pic>
    </p:spTree>
    <p:extLst>
      <p:ext uri="{BB962C8B-B14F-4D97-AF65-F5344CB8AC3E}">
        <p14:creationId xmlns:p14="http://schemas.microsoft.com/office/powerpoint/2010/main" val="11131124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376827"/>
            <a:ext cx="9144000" cy="477021"/>
          </a:xfrm>
          <a:prstGeom prst="rect">
            <a:avLst/>
          </a:prstGeom>
          <a:noFill/>
        </p:spPr>
        <p:txBody>
          <a:bodyPr wrap="square" lIns="91412" tIns="45704" rIns="91412" bIns="45704" rtlCol="0">
            <a:spAutoFit/>
          </a:bodyPr>
          <a:lstStyle/>
          <a:p>
            <a:pPr algn="ctr"/>
            <a:r>
              <a:rPr lang="en-US" sz="2500" dirty="0"/>
              <a:t>#</a:t>
            </a:r>
            <a:r>
              <a:rPr lang="en-US" sz="2500" dirty="0" err="1"/>
              <a:t>MobProgrammingGuidebook</a:t>
            </a:r>
            <a:endParaRPr lang="en-US" sz="2500" dirty="0"/>
          </a:p>
        </p:txBody>
      </p:sp>
      <p:pic>
        <p:nvPicPr>
          <p:cNvPr id="26" name="Picture 25" descr="Screen Shot 2015-11-05 at 8.1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3" y="274694"/>
            <a:ext cx="6197601" cy="4002120"/>
          </a:xfrm>
          <a:prstGeom prst="rect">
            <a:avLst/>
          </a:prstGeom>
        </p:spPr>
      </p:pic>
    </p:spTree>
    <p:extLst>
      <p:ext uri="{BB962C8B-B14F-4D97-AF65-F5344CB8AC3E}">
        <p14:creationId xmlns:p14="http://schemas.microsoft.com/office/powerpoint/2010/main" val="76701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20903" y="514350"/>
            <a:ext cx="7772400" cy="827742"/>
          </a:xfrm>
        </p:spPr>
        <p:txBody>
          <a:bodyPr>
            <a:normAutofit/>
          </a:bodyPr>
          <a:lstStyle/>
          <a:p>
            <a:r>
              <a:rPr lang="en-US" dirty="0" smtClean="0"/>
              <a:t>Contact Information</a:t>
            </a:r>
            <a:endParaRPr lang="en-US" dirty="0"/>
          </a:p>
        </p:txBody>
      </p:sp>
      <p:sp>
        <p:nvSpPr>
          <p:cNvPr id="2" name="Content Placeholder 1"/>
          <p:cNvSpPr>
            <a:spLocks noGrp="1"/>
          </p:cNvSpPr>
          <p:nvPr>
            <p:ph type="subTitle" idx="1"/>
          </p:nvPr>
        </p:nvSpPr>
        <p:spPr>
          <a:xfrm>
            <a:off x="620902" y="1581150"/>
            <a:ext cx="5703697" cy="1314450"/>
          </a:xfrm>
        </p:spPr>
        <p:txBody>
          <a:bodyPr>
            <a:normAutofit lnSpcReduction="10000"/>
          </a:bodyPr>
          <a:lstStyle/>
          <a:p>
            <a:pPr>
              <a:buNone/>
            </a:pPr>
            <a:r>
              <a:rPr lang="en-US" sz="2400" b="1" dirty="0" smtClean="0"/>
              <a:t>@</a:t>
            </a:r>
            <a:r>
              <a:rPr lang="en-US" sz="2400" b="1" dirty="0" err="1" smtClean="0"/>
              <a:t>LlewellynFalco</a:t>
            </a:r>
            <a:r>
              <a:rPr lang="en-US" b="1" dirty="0"/>
              <a:t/>
            </a:r>
            <a:br>
              <a:rPr lang="en-US" b="1" dirty="0"/>
            </a:br>
            <a:r>
              <a:rPr lang="en-US" sz="2000" dirty="0" smtClean="0"/>
              <a:t>http://LlewellynFalco.Blogspot.com</a:t>
            </a:r>
          </a:p>
          <a:p>
            <a:pPr>
              <a:buNone/>
            </a:pPr>
            <a:r>
              <a:rPr lang="en-US" sz="2000" dirty="0" smtClean="0"/>
              <a:t>http://www.approvaltests.com</a:t>
            </a:r>
            <a:br>
              <a:rPr lang="en-US" sz="2000" dirty="0" smtClean="0"/>
            </a:br>
            <a:endParaRPr lang="en-US" sz="2000" dirty="0" smtClean="0"/>
          </a:p>
          <a:p>
            <a:pPr lvl="1" algn="r">
              <a:buNone/>
            </a:pPr>
            <a:endParaRPr 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788" y="2746088"/>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12066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parrow.jpg"/>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0"/>
            <a:ext cx="5689712" cy="5143500"/>
          </a:xfrm>
          <a:prstGeom prst="rect">
            <a:avLst/>
          </a:prstGeom>
        </p:spPr>
      </p:pic>
      <p:sp>
        <p:nvSpPr>
          <p:cNvPr id="2" name="Title 1"/>
          <p:cNvSpPr>
            <a:spLocks noGrp="1"/>
          </p:cNvSpPr>
          <p:nvPr>
            <p:ph type="ctrTitle"/>
          </p:nvPr>
        </p:nvSpPr>
        <p:spPr>
          <a:xfrm>
            <a:off x="3276600" y="2343150"/>
            <a:ext cx="5715000" cy="827742"/>
          </a:xfrm>
        </p:spPr>
        <p:txBody>
          <a:bodyPr/>
          <a:lstStyle/>
          <a:p>
            <a:r>
              <a:rPr lang="en-US" dirty="0" smtClean="0"/>
              <a:t>Sparrows Decks</a:t>
            </a:r>
            <a:endParaRPr lang="en-US" dirty="0"/>
          </a:p>
        </p:txBody>
      </p:sp>
    </p:spTree>
    <p:extLst>
      <p:ext uri="{BB962C8B-B14F-4D97-AF65-F5344CB8AC3E}">
        <p14:creationId xmlns:p14="http://schemas.microsoft.com/office/powerpoint/2010/main" val="24031335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0" y="448608"/>
            <a:ext cx="5715000" cy="827742"/>
          </a:xfrm>
        </p:spPr>
        <p:txBody>
          <a:bodyPr/>
          <a:lstStyle/>
          <a:p>
            <a:pPr algn="ctr"/>
            <a:r>
              <a:rPr lang="en-US" dirty="0" smtClean="0"/>
              <a:t>Sparrows Decks</a:t>
            </a:r>
            <a:endParaRPr lang="en-US" dirty="0"/>
          </a:p>
        </p:txBody>
      </p:sp>
      <p:pic>
        <p:nvPicPr>
          <p:cNvPr id="5" name="Content Placeholder 3" descr="sparrow77.jpg"/>
          <p:cNvPicPr>
            <a:picLocks/>
          </p:cNvPicPr>
          <p:nvPr/>
        </p:nvPicPr>
        <p:blipFill>
          <a:blip r:embed="rId2" cstate="print"/>
          <a:stretch>
            <a:fillRect/>
          </a:stretch>
        </p:blipFill>
        <p:spPr>
          <a:xfrm>
            <a:off x="381000" y="1977452"/>
            <a:ext cx="2562676" cy="1409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3" descr="sparrow41.jpg"/>
          <p:cNvPicPr>
            <a:picLocks/>
          </p:cNvPicPr>
          <p:nvPr/>
        </p:nvPicPr>
        <p:blipFill>
          <a:blip r:embed="rId3" cstate="print"/>
          <a:stretch>
            <a:fillRect/>
          </a:stretch>
        </p:blipFill>
        <p:spPr>
          <a:xfrm>
            <a:off x="669320" y="2221070"/>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3" descr="sparrow46.jpg"/>
          <p:cNvPicPr>
            <a:picLocks/>
          </p:cNvPicPr>
          <p:nvPr/>
        </p:nvPicPr>
        <p:blipFill>
          <a:blip r:embed="rId4" cstate="print"/>
          <a:stretch>
            <a:fillRect/>
          </a:stretch>
        </p:blipFill>
        <p:spPr>
          <a:xfrm>
            <a:off x="925284" y="2436813"/>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Content Placeholder 3" descr="sparrow86.jpg"/>
          <p:cNvPicPr>
            <a:picLocks/>
          </p:cNvPicPr>
          <p:nvPr/>
        </p:nvPicPr>
        <p:blipFill>
          <a:blip r:embed="rId5" cstate="print"/>
          <a:stretch>
            <a:fillRect/>
          </a:stretch>
        </p:blipFill>
        <p:spPr>
          <a:xfrm>
            <a:off x="6405738" y="1977452"/>
            <a:ext cx="2421158" cy="1331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Content Placeholder 3" descr="sparrow77.jpg"/>
          <p:cNvPicPr>
            <a:picLocks/>
          </p:cNvPicPr>
          <p:nvPr/>
        </p:nvPicPr>
        <p:blipFill>
          <a:blip r:embed="rId2" cstate="print"/>
          <a:stretch>
            <a:fillRect/>
          </a:stretch>
        </p:blipFill>
        <p:spPr>
          <a:xfrm>
            <a:off x="5979410" y="2221070"/>
            <a:ext cx="2562676" cy="1409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Content Placeholder 3" descr="sparrow41.jpg"/>
          <p:cNvPicPr>
            <a:picLocks/>
          </p:cNvPicPr>
          <p:nvPr/>
        </p:nvPicPr>
        <p:blipFill>
          <a:blip r:embed="rId3" cstate="print"/>
          <a:stretch>
            <a:fillRect/>
          </a:stretch>
        </p:blipFill>
        <p:spPr>
          <a:xfrm>
            <a:off x="5725376" y="2436813"/>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Content Placeholder 3" descr="sparrow86.jpg"/>
          <p:cNvPicPr>
            <a:picLocks/>
          </p:cNvPicPr>
          <p:nvPr/>
        </p:nvPicPr>
        <p:blipFill>
          <a:blip r:embed="rId5" cstate="print"/>
          <a:stretch>
            <a:fillRect/>
          </a:stretch>
        </p:blipFill>
        <p:spPr>
          <a:xfrm>
            <a:off x="1160242" y="2611806"/>
            <a:ext cx="2421158" cy="1331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p:cNvSpPr txBox="1"/>
          <p:nvPr/>
        </p:nvSpPr>
        <p:spPr>
          <a:xfrm>
            <a:off x="1774780" y="3174417"/>
            <a:ext cx="1120820" cy="646331"/>
          </a:xfrm>
          <a:prstGeom prst="rect">
            <a:avLst/>
          </a:prstGeom>
          <a:noFill/>
        </p:spPr>
        <p:txBody>
          <a:bodyPr wrap="none" rtlCol="0">
            <a:spAutoFit/>
          </a:bodyPr>
          <a:lstStyle/>
          <a:p>
            <a:r>
              <a:rPr lang="en-US" sz="3600" b="1" dirty="0" smtClean="0">
                <a:ln w="1270" cmpd="sng">
                  <a:solidFill>
                    <a:schemeClr val="tx1"/>
                  </a:solidFill>
                </a:ln>
                <a:solidFill>
                  <a:schemeClr val="bg1"/>
                </a:solidFill>
              </a:rPr>
              <a:t>Song</a:t>
            </a:r>
            <a:endParaRPr lang="en-US" sz="3600" b="1" dirty="0">
              <a:ln w="1270" cmpd="sng">
                <a:solidFill>
                  <a:schemeClr val="tx1"/>
                </a:solidFill>
              </a:ln>
              <a:solidFill>
                <a:schemeClr val="bg1"/>
              </a:solidFill>
            </a:endParaRPr>
          </a:p>
        </p:txBody>
      </p:sp>
      <p:sp>
        <p:nvSpPr>
          <p:cNvPr id="14" name="Left-Right Arrow 13"/>
          <p:cNvSpPr/>
          <p:nvPr/>
        </p:nvSpPr>
        <p:spPr>
          <a:xfrm>
            <a:off x="3810000" y="2571750"/>
            <a:ext cx="1294748" cy="1262977"/>
          </a:xfrm>
          <a:prstGeom prst="leftRightArrow">
            <a:avLst>
              <a:gd name="adj1" fmla="val 72982"/>
              <a:gd name="adj2" fmla="val 345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Content Placeholder 3" descr="sparrow46.jpg"/>
          <p:cNvPicPr>
            <a:picLocks/>
          </p:cNvPicPr>
          <p:nvPr/>
        </p:nvPicPr>
        <p:blipFill>
          <a:blip r:embed="rId4" cstate="print"/>
          <a:stretch>
            <a:fillRect/>
          </a:stretch>
        </p:blipFill>
        <p:spPr>
          <a:xfrm>
            <a:off x="5479522" y="2597083"/>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p:cNvSpPr txBox="1"/>
          <p:nvPr/>
        </p:nvSpPr>
        <p:spPr>
          <a:xfrm>
            <a:off x="6001760" y="3174417"/>
            <a:ext cx="1388421" cy="646331"/>
          </a:xfrm>
          <a:prstGeom prst="rect">
            <a:avLst/>
          </a:prstGeom>
          <a:noFill/>
        </p:spPr>
        <p:txBody>
          <a:bodyPr wrap="none" rtlCol="0">
            <a:spAutoFit/>
          </a:bodyPr>
          <a:lstStyle/>
          <a:p>
            <a:r>
              <a:rPr lang="en-US" sz="3600" b="1" dirty="0">
                <a:ln w="1270" cmpd="sng">
                  <a:solidFill>
                    <a:schemeClr val="tx1"/>
                  </a:solidFill>
                </a:ln>
                <a:solidFill>
                  <a:schemeClr val="bg1"/>
                </a:solidFill>
              </a:rPr>
              <a:t>House</a:t>
            </a:r>
          </a:p>
        </p:txBody>
      </p:sp>
    </p:spTree>
    <p:extLst>
      <p:ext uri="{BB962C8B-B14F-4D97-AF65-F5344CB8AC3E}">
        <p14:creationId xmlns:p14="http://schemas.microsoft.com/office/powerpoint/2010/main" val="6158772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6600" y="2343150"/>
            <a:ext cx="5715000" cy="827742"/>
          </a:xfrm>
        </p:spPr>
        <p:txBody>
          <a:bodyPr/>
          <a:lstStyle/>
          <a:p>
            <a:r>
              <a:rPr lang="en-US" dirty="0" smtClean="0"/>
              <a:t>Sparrows Decks</a:t>
            </a:r>
            <a:endParaRPr lang="en-US" dirty="0"/>
          </a:p>
        </p:txBody>
      </p:sp>
      <p:pic>
        <p:nvPicPr>
          <p:cNvPr id="3" name="Picture 2" descr="il_570xN.392089111_sitt.jpg"/>
          <p:cNvPicPr>
            <a:picLocks noChangeAspect="1"/>
          </p:cNvPicPr>
          <p:nvPr/>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backgroundRemoval t="9596" b="89899" l="4737" r="93860">
                        <a14:foregroundMark x1="72982" y1="33081" x2="72982" y2="33081"/>
                        <a14:foregroundMark x1="68772" y1="19949" x2="68772" y2="19949"/>
                        <a14:foregroundMark x1="75789" y1="16919" x2="75789" y2="16919"/>
                      </a14:backgroundRemoval>
                    </a14:imgEffect>
                  </a14:imgLayer>
                </a14:imgProps>
              </a:ext>
              <a:ext uri="{28A0092B-C50C-407E-A947-70E740481C1C}">
                <a14:useLocalDpi xmlns:a14="http://schemas.microsoft.com/office/drawing/2010/main" val="0"/>
              </a:ext>
            </a:extLst>
          </a:blip>
          <a:stretch>
            <a:fillRect/>
          </a:stretch>
        </p:blipFill>
        <p:spPr>
          <a:xfrm>
            <a:off x="304800" y="1123950"/>
            <a:ext cx="3358404" cy="2333206"/>
          </a:xfrm>
          <a:prstGeom prst="rect">
            <a:avLst/>
          </a:prstGeom>
        </p:spPr>
      </p:pic>
    </p:spTree>
    <p:extLst>
      <p:ext uri="{BB962C8B-B14F-4D97-AF65-F5344CB8AC3E}">
        <p14:creationId xmlns:p14="http://schemas.microsoft.com/office/powerpoint/2010/main" val="39962530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f280a31bfbed489b3bf37b7e31f5f8.jpg"/>
          <p:cNvPicPr>
            <a:picLocks noChangeAspect="1"/>
          </p:cNvPicPr>
          <p:nvPr/>
        </p:nvPicPr>
        <p:blipFill>
          <a:blip r:embed="rId2">
            <a:duotone>
              <a:schemeClr val="accent2">
                <a:shade val="45000"/>
                <a:satMod val="135000"/>
              </a:schemeClr>
              <a:prstClr val="white"/>
            </a:duotone>
            <a:alphaModFix/>
            <a:extLst>
              <a:ext uri="{28A0092B-C50C-407E-A947-70E740481C1C}">
                <a14:useLocalDpi xmlns:a14="http://schemas.microsoft.com/office/drawing/2010/main" val="0"/>
              </a:ext>
            </a:extLst>
          </a:blip>
          <a:stretch>
            <a:fillRect/>
          </a:stretch>
        </p:blipFill>
        <p:spPr>
          <a:xfrm>
            <a:off x="6926" y="-1"/>
            <a:ext cx="9137073" cy="5184887"/>
          </a:xfrm>
          <a:prstGeom prst="rect">
            <a:avLst/>
          </a:prstGeom>
        </p:spPr>
      </p:pic>
      <p:sp>
        <p:nvSpPr>
          <p:cNvPr id="5" name="Rectangle 4"/>
          <p:cNvSpPr/>
          <p:nvPr/>
        </p:nvSpPr>
        <p:spPr>
          <a:xfrm>
            <a:off x="4495800" y="2495550"/>
            <a:ext cx="4191000" cy="762000"/>
          </a:xfrm>
          <a:prstGeom prst="rect">
            <a:avLst/>
          </a:prstGeom>
          <a:solidFill>
            <a:srgbClr val="F2F2F2"/>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24400" y="2343150"/>
            <a:ext cx="4191000" cy="827742"/>
          </a:xfrm>
        </p:spPr>
        <p:txBody>
          <a:bodyPr/>
          <a:lstStyle/>
          <a:p>
            <a:r>
              <a:rPr lang="en-US" dirty="0" smtClean="0"/>
              <a:t>Clutter</a:t>
            </a:r>
            <a:endParaRPr lang="en-US" dirty="0"/>
          </a:p>
        </p:txBody>
      </p:sp>
    </p:spTree>
    <p:extLst>
      <p:ext uri="{BB962C8B-B14F-4D97-AF65-F5344CB8AC3E}">
        <p14:creationId xmlns:p14="http://schemas.microsoft.com/office/powerpoint/2010/main" val="34777501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err="1"/>
              <a:t>bit.ly</a:t>
            </a:r>
            <a:r>
              <a:rPr lang="en-US" dirty="0"/>
              <a:t>/</a:t>
            </a:r>
            <a:r>
              <a:rPr lang="en-US" dirty="0" err="1"/>
              <a:t>sparrowdecks</a:t>
            </a:r>
            <a:endParaRPr lang="en-US" dirty="0"/>
          </a:p>
        </p:txBody>
      </p:sp>
    </p:spTree>
    <p:extLst>
      <p:ext uri="{BB962C8B-B14F-4D97-AF65-F5344CB8AC3E}">
        <p14:creationId xmlns:p14="http://schemas.microsoft.com/office/powerpoint/2010/main" val="33305677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lstStyle/>
          <a:p>
            <a:pPr algn="ctr"/>
            <a:r>
              <a:rPr lang="en-US" dirty="0" smtClean="0"/>
              <a:t>Time to find things</a:t>
            </a:r>
            <a:endParaRPr lang="en-US" dirty="0"/>
          </a:p>
        </p:txBody>
      </p:sp>
    </p:spTree>
    <p:extLst>
      <p:ext uri="{BB962C8B-B14F-4D97-AF65-F5344CB8AC3E}">
        <p14:creationId xmlns:p14="http://schemas.microsoft.com/office/powerpoint/2010/main" val="73139715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TechEd Vibrant Palette">
      <a:dk1>
        <a:srgbClr val="808080"/>
      </a:dk1>
      <a:lt1>
        <a:srgbClr val="FFFFFF"/>
      </a:lt1>
      <a:dk2>
        <a:srgbClr val="000000"/>
      </a:dk2>
      <a:lt2>
        <a:srgbClr val="000000"/>
      </a:lt2>
      <a:accent1>
        <a:srgbClr val="AC2214"/>
      </a:accent1>
      <a:accent2>
        <a:srgbClr val="2F6EC3"/>
      </a:accent2>
      <a:accent3>
        <a:srgbClr val="FF640B"/>
      </a:accent3>
      <a:accent4>
        <a:srgbClr val="FFB208"/>
      </a:accent4>
      <a:accent5>
        <a:srgbClr val="FFDB16"/>
      </a:accent5>
      <a:accent6>
        <a:srgbClr val="BC1D15"/>
      </a:accent6>
      <a:hlink>
        <a:srgbClr val="18C64B"/>
      </a:hlink>
      <a:folHlink>
        <a:srgbClr val="91CC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25911</TotalTime>
  <Words>918</Words>
  <Application>Microsoft Macintosh PowerPoint</Application>
  <PresentationFormat>On-screen Show (16:9)</PresentationFormat>
  <Paragraphs>258</Paragraphs>
  <Slides>38</Slides>
  <Notes>2</Notes>
  <HiddenSlides>1</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Custom Design</vt:lpstr>
      <vt:lpstr>Q1_Kickoff-PPT-Template-2</vt:lpstr>
      <vt:lpstr>Code Smells  Developing Design Sense for your Code </vt:lpstr>
      <vt:lpstr>Play along at</vt:lpstr>
      <vt:lpstr>PowerPoint Presentation</vt:lpstr>
      <vt:lpstr>Sparrows Decks</vt:lpstr>
      <vt:lpstr>Sparrows Decks</vt:lpstr>
      <vt:lpstr>Sparrows Decks</vt:lpstr>
      <vt:lpstr>Clutter</vt:lpstr>
      <vt:lpstr>bit.ly/sparrowdecks</vt:lpstr>
      <vt:lpstr>Time to find things</vt:lpstr>
      <vt:lpstr>PowerPoint Presentation</vt:lpstr>
      <vt:lpstr>Patterns in the code</vt:lpstr>
      <vt:lpstr>PowerPoint Presentation</vt:lpstr>
      <vt:lpstr>Accounts_Receivable  Balance_Sheet  Cost_of_Goods  Expenses   Liabilities_2010 Present_Value  Profit_And_Loss   Outstanding_Invoices</vt:lpstr>
      <vt:lpstr>Long lines</vt:lpstr>
      <vt:lpstr>Encapsulation  &amp; Readability </vt:lpstr>
      <vt:lpstr>vs.</vt:lpstr>
      <vt:lpstr>Long Methods</vt:lpstr>
      <vt:lpstr>Encapsulation  &amp; Readability </vt:lpstr>
      <vt:lpstr>Merge Conflict</vt:lpstr>
      <vt:lpstr>Bad Names</vt:lpstr>
      <vt:lpstr>Time to Onboard New Employees</vt:lpstr>
      <vt:lpstr>Silo’s</vt:lpstr>
      <vt:lpstr>Lingo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Duplication Duplication Duplication Duplication Duplication Duplication Duplication Duplication Duplication</vt:lpstr>
      <vt:lpstr>Inconsistency</vt:lpstr>
      <vt:lpstr>PowerPoint Presentation</vt:lpstr>
      <vt:lpstr>PowerPoint Presentation</vt:lpstr>
      <vt:lpstr>Resources</vt:lpstr>
      <vt:lpstr>PowerPoint Presentation</vt:lpstr>
      <vt:lpstr>Contact Information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LLEWELLYN FALCO</cp:lastModifiedBy>
  <cp:revision>310</cp:revision>
  <dcterms:created xsi:type="dcterms:W3CDTF">2006-08-16T00:00:00Z</dcterms:created>
  <dcterms:modified xsi:type="dcterms:W3CDTF">2018-05-10T08:25:09Z</dcterms:modified>
  <cp:category/>
</cp:coreProperties>
</file>